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51" r:id="rId4"/>
  </p:sldMasterIdLst>
  <p:notesMasterIdLst>
    <p:notesMasterId r:id="rId34"/>
  </p:notesMasterIdLst>
  <p:handoutMasterIdLst>
    <p:handoutMasterId r:id="rId35"/>
  </p:handoutMasterIdLst>
  <p:sldIdLst>
    <p:sldId id="790" r:id="rId5"/>
    <p:sldId id="921" r:id="rId6"/>
    <p:sldId id="1080" r:id="rId7"/>
    <p:sldId id="1084" r:id="rId8"/>
    <p:sldId id="275" r:id="rId9"/>
    <p:sldId id="874" r:id="rId10"/>
    <p:sldId id="839" r:id="rId11"/>
    <p:sldId id="929" r:id="rId12"/>
    <p:sldId id="949" r:id="rId13"/>
    <p:sldId id="1034" r:id="rId14"/>
    <p:sldId id="1037" r:id="rId15"/>
    <p:sldId id="1040" r:id="rId16"/>
    <p:sldId id="1068" r:id="rId17"/>
    <p:sldId id="1069" r:id="rId18"/>
    <p:sldId id="290" r:id="rId19"/>
    <p:sldId id="1089" r:id="rId20"/>
    <p:sldId id="1083" r:id="rId21"/>
    <p:sldId id="1086" r:id="rId22"/>
    <p:sldId id="1090" r:id="rId23"/>
    <p:sldId id="1077" r:id="rId24"/>
    <p:sldId id="1071" r:id="rId25"/>
    <p:sldId id="1085" r:id="rId26"/>
    <p:sldId id="1087" r:id="rId27"/>
    <p:sldId id="1088" r:id="rId28"/>
    <p:sldId id="1067" r:id="rId29"/>
    <p:sldId id="1082" r:id="rId30"/>
    <p:sldId id="1001" r:id="rId31"/>
    <p:sldId id="1032" r:id="rId32"/>
    <p:sldId id="521"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orient="horz" pos="3032">
          <p15:clr>
            <a:srgbClr val="A4A3A4"/>
          </p15:clr>
        </p15:guide>
        <p15:guide id="3" orient="horz" pos="118">
          <p15:clr>
            <a:srgbClr val="A4A3A4"/>
          </p15:clr>
        </p15:guide>
        <p15:guide id="4" orient="horz" pos="758">
          <p15:clr>
            <a:srgbClr val="A4A3A4"/>
          </p15:clr>
        </p15:guide>
        <p15:guide id="5" orient="horz" pos="2916">
          <p15:clr>
            <a:srgbClr val="A4A3A4"/>
          </p15:clr>
        </p15:guide>
        <p15:guide id="6" pos="5470">
          <p15:clr>
            <a:srgbClr val="A4A3A4"/>
          </p15:clr>
        </p15:guide>
        <p15:guide id="7" pos="287">
          <p15:clr>
            <a:srgbClr val="A4A3A4"/>
          </p15:clr>
        </p15:guide>
        <p15:guide id="8" pos="2879">
          <p15:clr>
            <a:srgbClr val="A4A3A4"/>
          </p15:clr>
        </p15:guide>
        <p15:guide id="9" pos="2811">
          <p15:clr>
            <a:srgbClr val="A4A3A4"/>
          </p15:clr>
        </p15:guide>
        <p15:guide id="10" pos="294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pra, Nitasha" initials="CN" lastIdx="1" clrIdx="0">
    <p:extLst/>
  </p:cmAuthor>
  <p:cmAuthor id="2" name="Ma, Ziya" initials="MZ"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8D44C"/>
    <a:srgbClr val="E1F7D0"/>
    <a:srgbClr val="668052"/>
    <a:srgbClr val="FFFFCC"/>
    <a:srgbClr val="EAEAEA"/>
    <a:srgbClr val="060722"/>
    <a:srgbClr val="070B2B"/>
    <a:srgbClr val="60080A"/>
    <a:srgbClr val="3E4D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51" autoAdjust="0"/>
    <p:restoredTop sz="74373" autoAdjust="0"/>
  </p:normalViewPr>
  <p:slideViewPr>
    <p:cSldViewPr snapToGrid="0">
      <p:cViewPr varScale="1">
        <p:scale>
          <a:sx n="136" d="100"/>
          <a:sy n="136" d="100"/>
        </p:scale>
        <p:origin x="816" y="184"/>
      </p:cViewPr>
      <p:guideLst>
        <p:guide orient="horz" pos="1622"/>
        <p:guide orient="horz" pos="3032"/>
        <p:guide orient="horz" pos="118"/>
        <p:guide orient="horz" pos="758"/>
        <p:guide orient="horz" pos="2916"/>
        <p:guide pos="5470"/>
        <p:guide pos="287"/>
        <p:guide pos="2879"/>
        <p:guide pos="2811"/>
        <p:guide pos="2947"/>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7972"/>
    </p:cViewPr>
  </p:sorterViewPr>
  <p:notesViewPr>
    <p:cSldViewPr snapToGrid="0" showGuides="1">
      <p:cViewPr varScale="1">
        <p:scale>
          <a:sx n="74" d="100"/>
          <a:sy n="74" d="100"/>
        </p:scale>
        <p:origin x="-7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pPr/>
              <a:t>4/29/19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pPr/>
              <a:t>‹#›</a:t>
            </a:fld>
            <a:endParaRPr lang="en-US"/>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7FC5FE-6F0D-D34A-8EE6-C95B4F5F4DC8}" type="datetimeFigureOut">
              <a:rPr lang="en-US" smtClean="0"/>
              <a:pPr/>
              <a:t>4/29/19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C8689-8455-3546-ADF9-3B7273760F66}" type="slidenum">
              <a:rPr lang="en-US" smtClean="0"/>
              <a:pPr/>
              <a:t>‹#›</a:t>
            </a:fld>
            <a:endParaRPr lang="en-US"/>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183B6D3-7A2B-4388-8FEA-197EA7F26CAA}" type="slidenum">
              <a:rPr>
                <a:solidFill>
                  <a:prstClr val="black"/>
                </a:solidFill>
              </a:rPr>
              <a:pPr/>
              <a:t>1</a:t>
            </a:fld>
            <a:endParaRPr dirty="0">
              <a:solidFill>
                <a:prstClr val="black"/>
              </a:solidFill>
            </a:endParaRPr>
          </a:p>
        </p:txBody>
      </p:sp>
      <p:sp>
        <p:nvSpPr>
          <p:cNvPr id="10" name="Slide Image Placeholder 9"/>
          <p:cNvSpPr>
            <a:spLocks noGrp="1" noRot="1" noChangeAspect="1"/>
          </p:cNvSpPr>
          <p:nvPr>
            <p:ph type="sldImg"/>
          </p:nvPr>
        </p:nvSpPr>
        <p:spPr>
          <a:xfrm>
            <a:off x="717550" y="279400"/>
            <a:ext cx="5575300" cy="3136900"/>
          </a:xfrm>
        </p:spPr>
      </p:sp>
      <p:sp>
        <p:nvSpPr>
          <p:cNvPr id="2" name="Notes Placeholder 1"/>
          <p:cNvSpPr>
            <a:spLocks noGrp="1"/>
          </p:cNvSpPr>
          <p:nvPr>
            <p:ph type="body" sz="quarter" idx="11"/>
          </p:nvPr>
        </p:nvSpPr>
        <p:spPr/>
        <p:txBody>
          <a:bodyPr/>
          <a:lstStyle/>
          <a:p>
            <a:pPr marL="0" indent="0">
              <a:buFontTx/>
              <a:buNone/>
            </a:pPr>
            <a:r>
              <a:rPr lang="en-GB" baseline="0" dirty="0"/>
              <a:t>This</a:t>
            </a:r>
            <a:r>
              <a:rPr lang="zh-CN" altLang="en-US" baseline="0" dirty="0"/>
              <a:t> </a:t>
            </a:r>
            <a:r>
              <a:rPr lang="en-US" altLang="zh-CN" baseline="0" dirty="0"/>
              <a:t>is</a:t>
            </a:r>
            <a:r>
              <a:rPr lang="zh-CN" altLang="en-US" baseline="0" dirty="0"/>
              <a:t> </a:t>
            </a:r>
            <a:r>
              <a:rPr lang="en-US" altLang="zh-CN" baseline="0" dirty="0"/>
              <a:t>Guoqiong</a:t>
            </a:r>
            <a:r>
              <a:rPr lang="zh-CN" altLang="en-US" baseline="0" dirty="0"/>
              <a:t> </a:t>
            </a:r>
            <a:r>
              <a:rPr lang="en-US" altLang="zh-CN" baseline="0" dirty="0"/>
              <a:t>Song</a:t>
            </a:r>
            <a:r>
              <a:rPr lang="zh-CN" altLang="en-US" baseline="0" dirty="0"/>
              <a:t> </a:t>
            </a:r>
            <a:r>
              <a:rPr lang="en-US" altLang="zh-CN" baseline="0" dirty="0"/>
              <a:t>from</a:t>
            </a:r>
            <a:r>
              <a:rPr lang="zh-CN" altLang="en-US" baseline="0" dirty="0"/>
              <a:t> </a:t>
            </a:r>
            <a:r>
              <a:rPr lang="en-US" altLang="zh-CN" baseline="0" dirty="0"/>
              <a:t>Intel,</a:t>
            </a:r>
            <a:r>
              <a:rPr lang="zh-CN" altLang="en-US" baseline="0" dirty="0"/>
              <a:t> </a:t>
            </a:r>
            <a:r>
              <a:rPr lang="en-US" altLang="zh-CN" baseline="0" dirty="0"/>
              <a:t>I</a:t>
            </a:r>
            <a:r>
              <a:rPr lang="zh-CN" altLang="en-US" baseline="0" dirty="0"/>
              <a:t> </a:t>
            </a:r>
            <a:r>
              <a:rPr lang="en-US" altLang="zh-CN" baseline="0" dirty="0"/>
              <a:t>am</a:t>
            </a:r>
            <a:r>
              <a:rPr lang="zh-CN" altLang="en-US" baseline="0" dirty="0"/>
              <a:t> </a:t>
            </a:r>
            <a:r>
              <a:rPr lang="en-US" altLang="zh-CN" baseline="0" dirty="0"/>
              <a:t>a</a:t>
            </a:r>
            <a:r>
              <a:rPr lang="zh-CN" altLang="en-US" baseline="0" dirty="0"/>
              <a:t> </a:t>
            </a:r>
            <a:r>
              <a:rPr lang="en-US" altLang="zh-CN" baseline="0" dirty="0"/>
              <a:t>deep</a:t>
            </a:r>
            <a:r>
              <a:rPr lang="zh-CN" altLang="en-US" baseline="0" dirty="0"/>
              <a:t> </a:t>
            </a:r>
            <a:r>
              <a:rPr lang="en-US" altLang="zh-CN" baseline="0" dirty="0"/>
              <a:t>learning</a:t>
            </a:r>
            <a:r>
              <a:rPr lang="zh-CN" altLang="en-US" baseline="0" dirty="0"/>
              <a:t> </a:t>
            </a:r>
            <a:r>
              <a:rPr lang="en-US" altLang="zh-CN" baseline="0" dirty="0"/>
              <a:t>engineer</a:t>
            </a:r>
            <a:r>
              <a:rPr lang="zh-CN" altLang="en-US" baseline="0" dirty="0"/>
              <a:t> </a:t>
            </a:r>
            <a:r>
              <a:rPr lang="en-US" altLang="zh-CN" baseline="0" dirty="0"/>
              <a:t>at</a:t>
            </a:r>
            <a:r>
              <a:rPr lang="zh-CN" altLang="en-US" baseline="0" dirty="0"/>
              <a:t> </a:t>
            </a:r>
            <a:r>
              <a:rPr lang="en-US" altLang="zh-CN" baseline="0" dirty="0"/>
              <a:t>Intel,</a:t>
            </a:r>
            <a:r>
              <a:rPr lang="zh-CN" altLang="en-US" baseline="0" dirty="0"/>
              <a:t> </a:t>
            </a:r>
            <a:r>
              <a:rPr lang="en-US" altLang="zh-CN" baseline="0" dirty="0"/>
              <a:t>it</a:t>
            </a:r>
            <a:r>
              <a:rPr lang="zh-CN" altLang="en-US" baseline="0" dirty="0"/>
              <a:t> </a:t>
            </a:r>
            <a:r>
              <a:rPr lang="en-US" altLang="zh-CN" baseline="0" dirty="0"/>
              <a:t>is</a:t>
            </a:r>
            <a:r>
              <a:rPr lang="zh-CN" altLang="en-US" baseline="0" dirty="0"/>
              <a:t> </a:t>
            </a:r>
            <a:r>
              <a:rPr lang="en-US" altLang="zh-CN" baseline="0" dirty="0"/>
              <a:t>an</a:t>
            </a:r>
            <a:r>
              <a:rPr lang="zh-CN" altLang="en-US" baseline="0" dirty="0"/>
              <a:t> </a:t>
            </a:r>
            <a:r>
              <a:rPr lang="en-US" altLang="zh-CN" baseline="0" dirty="0"/>
              <a:t>honor</a:t>
            </a:r>
            <a:r>
              <a:rPr lang="zh-CN" altLang="en-US" baseline="0" dirty="0"/>
              <a:t> </a:t>
            </a:r>
            <a:r>
              <a:rPr lang="en-US" altLang="zh-CN" baseline="0" dirty="0"/>
              <a:t>to</a:t>
            </a:r>
            <a:r>
              <a:rPr lang="zh-CN" altLang="en-US" baseline="0" dirty="0"/>
              <a:t> </a:t>
            </a:r>
            <a:r>
              <a:rPr lang="en-US" altLang="zh-CN" baseline="0" dirty="0"/>
              <a:t>be</a:t>
            </a:r>
            <a:r>
              <a:rPr lang="zh-CN" altLang="en-US" baseline="0" dirty="0"/>
              <a:t> </a:t>
            </a:r>
            <a:r>
              <a:rPr lang="en-US" altLang="zh-CN" baseline="0" dirty="0"/>
              <a:t>here</a:t>
            </a:r>
            <a:r>
              <a:rPr lang="zh-CN" altLang="en-US" baseline="0" dirty="0"/>
              <a:t> </a:t>
            </a:r>
            <a:r>
              <a:rPr lang="en-US" altLang="zh-CN" baseline="0" dirty="0"/>
              <a:t>to</a:t>
            </a:r>
            <a:r>
              <a:rPr lang="zh-CN" altLang="en-US" baseline="0" dirty="0"/>
              <a:t> </a:t>
            </a:r>
            <a:r>
              <a:rPr lang="en-US" altLang="zh-CN" baseline="0" dirty="0"/>
              <a:t>present</a:t>
            </a:r>
            <a:r>
              <a:rPr lang="zh-CN" altLang="en-US" baseline="0" dirty="0"/>
              <a:t> </a:t>
            </a:r>
            <a:r>
              <a:rPr lang="en-US" altLang="zh-CN" baseline="0" dirty="0"/>
              <a:t>our</a:t>
            </a:r>
            <a:r>
              <a:rPr lang="zh-CN" altLang="en-US" baseline="0" dirty="0"/>
              <a:t> </a:t>
            </a:r>
            <a:r>
              <a:rPr lang="en-US" altLang="zh-CN" baseline="0" dirty="0"/>
              <a:t>recent</a:t>
            </a:r>
            <a:r>
              <a:rPr lang="zh-CN" altLang="en-US" baseline="0" dirty="0"/>
              <a:t> </a:t>
            </a:r>
            <a:r>
              <a:rPr lang="en-US" altLang="zh-CN" baseline="0" dirty="0"/>
              <a:t>projects.</a:t>
            </a:r>
            <a:endParaRPr lang="en-GB" baseline="0" dirty="0"/>
          </a:p>
        </p:txBody>
      </p:sp>
    </p:spTree>
    <p:extLst>
      <p:ext uri="{BB962C8B-B14F-4D97-AF65-F5344CB8AC3E}">
        <p14:creationId xmlns:p14="http://schemas.microsoft.com/office/powerpoint/2010/main" val="1716210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err="1"/>
              <a:t>BigDL</a:t>
            </a:r>
            <a:r>
              <a:rPr lang="zh-CN" altLang="en-US" dirty="0"/>
              <a:t> </a:t>
            </a:r>
            <a:r>
              <a:rPr lang="en-US" altLang="zh-CN" dirty="0"/>
              <a:t>is</a:t>
            </a:r>
            <a:r>
              <a:rPr lang="zh-CN" altLang="en-US" dirty="0"/>
              <a:t> </a:t>
            </a:r>
            <a:r>
              <a:rPr lang="en-US" altLang="zh-CN" dirty="0"/>
              <a:t>the</a:t>
            </a:r>
            <a:r>
              <a:rPr lang="zh-CN" altLang="en-US" dirty="0"/>
              <a:t> </a:t>
            </a:r>
            <a:r>
              <a:rPr lang="en-US" altLang="zh-CN" dirty="0"/>
              <a:t>framework,</a:t>
            </a:r>
            <a:r>
              <a:rPr lang="zh-CN" altLang="en-US" dirty="0"/>
              <a:t> </a:t>
            </a:r>
            <a:r>
              <a:rPr lang="en-US" altLang="zh-CN" dirty="0"/>
              <a:t>it</a:t>
            </a:r>
            <a:r>
              <a:rPr lang="zh-CN" altLang="en-US" dirty="0"/>
              <a:t> </a:t>
            </a:r>
            <a:r>
              <a:rPr lang="en-US" altLang="zh-CN" dirty="0"/>
              <a:t>has</a:t>
            </a:r>
            <a:r>
              <a:rPr lang="zh-CN" altLang="en-US" dirty="0"/>
              <a:t> </a:t>
            </a:r>
            <a:r>
              <a:rPr lang="en-US" altLang="zh-CN" dirty="0"/>
              <a:t>layers,</a:t>
            </a:r>
            <a:r>
              <a:rPr lang="zh-CN" altLang="en-US" dirty="0"/>
              <a:t> </a:t>
            </a:r>
            <a:r>
              <a:rPr lang="en-US" altLang="zh-CN" dirty="0"/>
              <a:t>optimizers,</a:t>
            </a:r>
            <a:r>
              <a:rPr lang="zh-CN" altLang="en-US" dirty="0"/>
              <a:t> </a:t>
            </a:r>
            <a:r>
              <a:rPr lang="en-US" altLang="zh-CN" dirty="0"/>
              <a:t>criterions</a:t>
            </a:r>
            <a:r>
              <a:rPr lang="zh-CN" altLang="en-US" dirty="0"/>
              <a:t> </a:t>
            </a:r>
            <a:r>
              <a:rPr lang="en-US" altLang="zh-CN" dirty="0"/>
              <a:t>and</a:t>
            </a:r>
            <a:r>
              <a:rPr lang="zh-CN" altLang="en-US" dirty="0"/>
              <a:t> </a:t>
            </a:r>
            <a:r>
              <a:rPr lang="en-US" altLang="zh-CN" dirty="0"/>
              <a:t>all</a:t>
            </a:r>
            <a:r>
              <a:rPr lang="zh-CN" altLang="en-US" dirty="0"/>
              <a:t> </a:t>
            </a:r>
            <a:r>
              <a:rPr lang="en-US" altLang="zh-CN" dirty="0"/>
              <a:t>these</a:t>
            </a:r>
            <a:r>
              <a:rPr lang="zh-CN" altLang="en-US" dirty="0"/>
              <a:t> </a:t>
            </a:r>
            <a:r>
              <a:rPr lang="en-US" altLang="zh-CN" dirty="0"/>
              <a:t>fundamental</a:t>
            </a:r>
            <a:r>
              <a:rPr lang="zh-CN" altLang="en-US" dirty="0"/>
              <a:t> </a:t>
            </a:r>
            <a:r>
              <a:rPr lang="en-US" altLang="zh-CN" dirty="0"/>
              <a:t>elements</a:t>
            </a:r>
            <a:r>
              <a:rPr lang="zh-CN" altLang="en-US" dirty="0"/>
              <a:t> </a:t>
            </a:r>
            <a:r>
              <a:rPr lang="en-US" altLang="zh-CN" dirty="0"/>
              <a:t>to</a:t>
            </a:r>
            <a:r>
              <a:rPr lang="zh-CN" altLang="en-US" dirty="0"/>
              <a:t> </a:t>
            </a:r>
            <a:r>
              <a:rPr lang="en-US" altLang="zh-CN" dirty="0"/>
              <a:t>build</a:t>
            </a:r>
            <a:r>
              <a:rPr lang="zh-CN" altLang="en-US" dirty="0"/>
              <a:t> </a:t>
            </a:r>
            <a:r>
              <a:rPr lang="en-US" altLang="zh-CN" dirty="0"/>
              <a:t>deep</a:t>
            </a:r>
            <a:r>
              <a:rPr lang="zh-CN" altLang="en-US" dirty="0"/>
              <a:t> </a:t>
            </a:r>
            <a:r>
              <a:rPr lang="en-US" altLang="zh-CN" dirty="0"/>
              <a:t>learning</a:t>
            </a:r>
            <a:r>
              <a:rPr lang="zh-CN" altLang="en-US" dirty="0"/>
              <a:t> </a:t>
            </a:r>
            <a:r>
              <a:rPr lang="en-US" altLang="zh-CN" dirty="0"/>
              <a:t>applications.</a:t>
            </a:r>
            <a:r>
              <a:rPr lang="zh-CN" altLang="en-US" dirty="0"/>
              <a:t>  </a:t>
            </a:r>
            <a:r>
              <a:rPr lang="en-US" altLang="zh-CN" dirty="0"/>
              <a:t>Analytics</a:t>
            </a:r>
            <a:r>
              <a:rPr lang="zh-CN" altLang="en-US" dirty="0"/>
              <a:t> </a:t>
            </a:r>
            <a:r>
              <a:rPr lang="en-US" altLang="zh-CN" dirty="0"/>
              <a:t>Zoo</a:t>
            </a:r>
            <a:r>
              <a:rPr lang="zh-CN" altLang="en-US" dirty="0"/>
              <a:t> </a:t>
            </a:r>
            <a:r>
              <a:rPr lang="en-US" altLang="zh-CN" dirty="0"/>
              <a:t>is</a:t>
            </a:r>
            <a:r>
              <a:rPr lang="zh-CN" altLang="en-US" dirty="0"/>
              <a:t> </a:t>
            </a:r>
            <a:r>
              <a:rPr lang="en-US" altLang="zh-CN" dirty="0"/>
              <a:t>on</a:t>
            </a:r>
            <a:r>
              <a:rPr lang="zh-CN" altLang="en-US" dirty="0"/>
              <a:t> </a:t>
            </a:r>
            <a:r>
              <a:rPr lang="en-US" altLang="zh-CN" dirty="0"/>
              <a:t>the</a:t>
            </a:r>
            <a:r>
              <a:rPr lang="zh-CN" altLang="en-US" dirty="0"/>
              <a:t> </a:t>
            </a:r>
            <a:r>
              <a:rPr lang="en-US" altLang="zh-CN" dirty="0"/>
              <a:t>top</a:t>
            </a:r>
            <a:r>
              <a:rPr lang="zh-CN" altLang="en-US" dirty="0"/>
              <a:t> </a:t>
            </a:r>
            <a:r>
              <a:rPr lang="en-US" altLang="zh-CN" dirty="0"/>
              <a:t>of</a:t>
            </a:r>
            <a:r>
              <a:rPr lang="zh-CN" altLang="en-US" dirty="0"/>
              <a:t> </a:t>
            </a:r>
            <a:r>
              <a:rPr lang="en-US" altLang="zh-CN" dirty="0"/>
              <a:t>that,</a:t>
            </a:r>
            <a:r>
              <a:rPr lang="zh-CN" altLang="en-US" dirty="0"/>
              <a:t> </a:t>
            </a:r>
            <a:r>
              <a:rPr lang="en-US" altLang="zh-CN" dirty="0"/>
              <a:t>it</a:t>
            </a:r>
            <a:r>
              <a:rPr lang="zh-CN" altLang="en-US" dirty="0"/>
              <a:t> </a:t>
            </a:r>
            <a:r>
              <a:rPr lang="en-US" altLang="zh-CN" dirty="0"/>
              <a:t>is</a:t>
            </a:r>
            <a:r>
              <a:rPr lang="zh-CN" altLang="en-US" dirty="0"/>
              <a:t> </a:t>
            </a:r>
            <a:r>
              <a:rPr lang="en-US" altLang="zh-CN" dirty="0"/>
              <a:t>an</a:t>
            </a:r>
            <a:r>
              <a:rPr lang="zh-CN" altLang="en-US" dirty="0"/>
              <a:t> </a:t>
            </a:r>
            <a:r>
              <a:rPr lang="en-US" altLang="zh-CN" dirty="0"/>
              <a:t>unified</a:t>
            </a:r>
            <a:r>
              <a:rPr lang="zh-CN" altLang="en-US" dirty="0"/>
              <a:t> </a:t>
            </a:r>
            <a:r>
              <a:rPr lang="en-US" altLang="zh-CN" dirty="0"/>
              <a:t>analytics</a:t>
            </a:r>
            <a:r>
              <a:rPr lang="zh-CN" altLang="en-US" dirty="0"/>
              <a:t> </a:t>
            </a:r>
            <a:r>
              <a:rPr lang="en-US" altLang="zh-CN" dirty="0"/>
              <a:t>plus</a:t>
            </a:r>
            <a:r>
              <a:rPr lang="zh-CN" altLang="en-US" dirty="0"/>
              <a:t> </a:t>
            </a:r>
            <a:r>
              <a:rPr lang="en-US" altLang="zh-CN" dirty="0"/>
              <a:t>AI</a:t>
            </a:r>
            <a:r>
              <a:rPr lang="zh-CN" altLang="en-US" dirty="0"/>
              <a:t> </a:t>
            </a:r>
            <a:r>
              <a:rPr lang="en-US" altLang="zh-CN" dirty="0"/>
              <a:t>platform.</a:t>
            </a:r>
            <a:r>
              <a:rPr lang="zh-CN" altLang="en-US" dirty="0"/>
              <a:t> </a:t>
            </a:r>
            <a:r>
              <a:rPr lang="en-US" altLang="zh-CN" dirty="0"/>
              <a:t>We</a:t>
            </a:r>
            <a:r>
              <a:rPr lang="zh-CN" altLang="en-US" dirty="0"/>
              <a:t> </a:t>
            </a:r>
            <a:r>
              <a:rPr lang="en-US" altLang="zh-CN" dirty="0"/>
              <a:t>support</a:t>
            </a:r>
            <a:r>
              <a:rPr lang="zh-CN" altLang="en-US" dirty="0"/>
              <a:t> </a:t>
            </a:r>
            <a:r>
              <a:rPr lang="en-US" altLang="zh-CN" dirty="0"/>
              <a:t>not</a:t>
            </a:r>
            <a:r>
              <a:rPr lang="zh-CN" altLang="en-US" dirty="0"/>
              <a:t> </a:t>
            </a:r>
            <a:r>
              <a:rPr lang="en-US" altLang="zh-CN" dirty="0"/>
              <a:t>just</a:t>
            </a:r>
            <a:r>
              <a:rPr lang="zh-CN" altLang="en-US" dirty="0"/>
              <a:t> </a:t>
            </a:r>
            <a:r>
              <a:rPr lang="en-US" altLang="zh-CN" dirty="0" err="1"/>
              <a:t>BigDL,we</a:t>
            </a:r>
            <a:r>
              <a:rPr lang="zh-CN" altLang="en-US" dirty="0"/>
              <a:t> </a:t>
            </a:r>
            <a:r>
              <a:rPr lang="en-US" altLang="zh-CN" dirty="0"/>
              <a:t>also</a:t>
            </a:r>
            <a:r>
              <a:rPr lang="zh-CN" altLang="en-US" dirty="0"/>
              <a:t> </a:t>
            </a:r>
            <a:r>
              <a:rPr lang="en-US" altLang="zh-CN" dirty="0"/>
              <a:t>support</a:t>
            </a:r>
            <a:r>
              <a:rPr lang="zh-CN" altLang="en-US" dirty="0"/>
              <a:t> </a:t>
            </a:r>
            <a:r>
              <a:rPr lang="en-US" altLang="zh-CN" dirty="0" err="1"/>
              <a:t>distubuted</a:t>
            </a:r>
            <a:r>
              <a:rPr lang="zh-CN" altLang="en-US" dirty="0"/>
              <a:t> </a:t>
            </a:r>
            <a:r>
              <a:rPr lang="en-US" altLang="zh-CN" dirty="0" err="1"/>
              <a:t>tensorflow</a:t>
            </a:r>
            <a:r>
              <a:rPr lang="en-US" altLang="zh-CN" dirty="0"/>
              <a:t>,</a:t>
            </a:r>
            <a:r>
              <a:rPr lang="zh-CN" altLang="en-US" dirty="0"/>
              <a:t> </a:t>
            </a:r>
            <a:r>
              <a:rPr lang="en-US" altLang="zh-CN" dirty="0"/>
              <a:t>…..</a:t>
            </a:r>
            <a:r>
              <a:rPr lang="zh-CN" altLang="en-US" dirty="0"/>
              <a:t> </a:t>
            </a:r>
            <a:r>
              <a:rPr lang="en-US" altLang="zh-CN" dirty="0"/>
              <a:t>In</a:t>
            </a:r>
            <a:r>
              <a:rPr lang="zh-CN" altLang="en-US" dirty="0"/>
              <a:t> </a:t>
            </a:r>
            <a:r>
              <a:rPr lang="en-US" altLang="zh-CN" dirty="0"/>
              <a:t>the</a:t>
            </a:r>
            <a:r>
              <a:rPr lang="zh-CN" altLang="en-US" dirty="0"/>
              <a:t> </a:t>
            </a:r>
            <a:r>
              <a:rPr lang="en-US" altLang="zh-CN" dirty="0"/>
              <a:t>Zoo,</a:t>
            </a:r>
            <a:r>
              <a:rPr lang="zh-CN" altLang="en-US" dirty="0"/>
              <a:t> </a:t>
            </a:r>
            <a:r>
              <a:rPr lang="en-US" altLang="zh-CN" dirty="0"/>
              <a:t>we</a:t>
            </a:r>
            <a:r>
              <a:rPr lang="zh-CN" altLang="en-US" dirty="0"/>
              <a:t> </a:t>
            </a:r>
            <a:r>
              <a:rPr lang="en-US" altLang="zh-CN" dirty="0"/>
              <a:t>have</a:t>
            </a:r>
            <a:r>
              <a:rPr lang="zh-CN" altLang="en-US" dirty="0"/>
              <a:t> </a:t>
            </a:r>
            <a:r>
              <a:rPr lang="en-US" altLang="zh-CN" dirty="0"/>
              <a:t>…</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10</a:t>
            </a:fld>
            <a:endParaRPr lang="en-US"/>
          </a:p>
        </p:txBody>
      </p:sp>
    </p:spTree>
    <p:extLst>
      <p:ext uri="{BB962C8B-B14F-4D97-AF65-F5344CB8AC3E}">
        <p14:creationId xmlns:p14="http://schemas.microsoft.com/office/powerpoint/2010/main" val="597946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a:t>
            </a:r>
            <a:r>
              <a:rPr lang="zh-CN" altLang="en-US" dirty="0"/>
              <a:t> </a:t>
            </a:r>
            <a:r>
              <a:rPr lang="en-US" altLang="zh-CN" dirty="0"/>
              <a:t>is</a:t>
            </a:r>
            <a:r>
              <a:rPr lang="zh-CN" altLang="en-US" dirty="0"/>
              <a:t> </a:t>
            </a:r>
            <a:r>
              <a:rPr lang="en-US" altLang="zh-CN" dirty="0"/>
              <a:t>how</a:t>
            </a:r>
            <a:r>
              <a:rPr lang="zh-CN" altLang="en-US" dirty="0"/>
              <a:t> </a:t>
            </a:r>
            <a:r>
              <a:rPr lang="en-US" altLang="zh-CN" dirty="0"/>
              <a:t>it</a:t>
            </a:r>
            <a:r>
              <a:rPr lang="zh-CN" altLang="en-US" dirty="0"/>
              <a:t> </a:t>
            </a:r>
            <a:r>
              <a:rPr lang="en-US" altLang="zh-CN" dirty="0"/>
              <a:t>works.</a:t>
            </a:r>
            <a:r>
              <a:rPr lang="zh-CN" altLang="en-US" dirty="0"/>
              <a:t>  </a:t>
            </a:r>
            <a:r>
              <a:rPr lang="en-US" altLang="zh-CN" dirty="0"/>
              <a:t>If</a:t>
            </a:r>
            <a:r>
              <a:rPr lang="zh-CN" altLang="en-US" dirty="0"/>
              <a:t> </a:t>
            </a:r>
            <a:r>
              <a:rPr lang="en-US" altLang="zh-CN" dirty="0"/>
              <a:t>you</a:t>
            </a:r>
            <a:r>
              <a:rPr lang="zh-CN" altLang="en-US" dirty="0"/>
              <a:t> </a:t>
            </a:r>
            <a:r>
              <a:rPr lang="en-US" altLang="zh-CN" dirty="0"/>
              <a:t>have</a:t>
            </a:r>
            <a:r>
              <a:rPr lang="zh-CN" altLang="en-US" dirty="0"/>
              <a:t> </a:t>
            </a:r>
            <a:r>
              <a:rPr lang="en-US" altLang="zh-CN" dirty="0"/>
              <a:t>a</a:t>
            </a:r>
            <a:r>
              <a:rPr lang="zh-CN" altLang="en-US" dirty="0"/>
              <a:t> </a:t>
            </a:r>
            <a:r>
              <a:rPr lang="en-US" altLang="zh-CN" dirty="0" err="1"/>
              <a:t>tensorflow</a:t>
            </a:r>
            <a:r>
              <a:rPr lang="zh-CN" altLang="en-US" dirty="0"/>
              <a:t> </a:t>
            </a:r>
            <a:r>
              <a:rPr lang="en-US" altLang="zh-CN" dirty="0"/>
              <a:t>model,</a:t>
            </a:r>
            <a:r>
              <a:rPr lang="zh-CN" altLang="en-US" dirty="0"/>
              <a:t> </a:t>
            </a:r>
            <a:r>
              <a:rPr lang="en-US" altLang="zh-CN" dirty="0"/>
              <a:t>we</a:t>
            </a:r>
            <a:r>
              <a:rPr lang="zh-CN" altLang="en-US" dirty="0"/>
              <a:t> </a:t>
            </a:r>
            <a:r>
              <a:rPr lang="en-US" altLang="zh-CN" dirty="0"/>
              <a:t>can</a:t>
            </a:r>
            <a:r>
              <a:rPr lang="zh-CN" altLang="en-US" dirty="0"/>
              <a:t> </a:t>
            </a:r>
            <a:r>
              <a:rPr lang="en-US" altLang="zh-CN" dirty="0"/>
              <a:t>train</a:t>
            </a:r>
            <a:r>
              <a:rPr lang="zh-CN" altLang="en-US" dirty="0"/>
              <a:t> </a:t>
            </a:r>
            <a:r>
              <a:rPr lang="en-US" altLang="zh-CN" dirty="0"/>
              <a:t>it</a:t>
            </a:r>
            <a:r>
              <a:rPr lang="zh-CN" altLang="en-US" dirty="0"/>
              <a:t> </a:t>
            </a:r>
            <a:r>
              <a:rPr lang="en-US" altLang="zh-CN" dirty="0"/>
              <a:t>in</a:t>
            </a:r>
            <a:r>
              <a:rPr lang="zh-CN" altLang="en-US" dirty="0"/>
              <a:t> </a:t>
            </a:r>
            <a:r>
              <a:rPr lang="en-US" altLang="zh-CN" dirty="0"/>
              <a:t>distributed</a:t>
            </a:r>
            <a:r>
              <a:rPr lang="zh-CN" altLang="en-US" dirty="0"/>
              <a:t> </a:t>
            </a:r>
            <a:r>
              <a:rPr lang="en-US" altLang="zh-CN" dirty="0"/>
              <a:t>way</a:t>
            </a:r>
            <a:r>
              <a:rPr lang="zh-CN" altLang="en-US" dirty="0"/>
              <a:t> </a:t>
            </a:r>
            <a:r>
              <a:rPr lang="en-US" altLang="zh-CN" dirty="0"/>
              <a:t>on</a:t>
            </a:r>
            <a:r>
              <a:rPr lang="zh-CN" altLang="en-US" dirty="0"/>
              <a:t> </a:t>
            </a:r>
            <a:r>
              <a:rPr lang="en-US" altLang="zh-CN" dirty="0"/>
              <a:t>spark.</a:t>
            </a:r>
            <a:r>
              <a:rPr lang="zh-CN" altLang="en-US" dirty="0"/>
              <a:t> </a:t>
            </a:r>
            <a:r>
              <a:rPr lang="en-US" altLang="zh-CN" dirty="0"/>
              <a:t>If</a:t>
            </a:r>
            <a:r>
              <a:rPr lang="zh-CN" altLang="en-US" dirty="0"/>
              <a:t> </a:t>
            </a:r>
            <a:r>
              <a:rPr lang="en-US" altLang="zh-CN" dirty="0"/>
              <a:t>you</a:t>
            </a:r>
            <a:r>
              <a:rPr lang="zh-CN" altLang="en-US" dirty="0"/>
              <a:t> </a:t>
            </a:r>
            <a:r>
              <a:rPr lang="en-US" altLang="zh-CN" dirty="0"/>
              <a:t>have</a:t>
            </a:r>
            <a:r>
              <a:rPr lang="zh-CN" altLang="en-US" dirty="0"/>
              <a:t> </a:t>
            </a:r>
            <a:r>
              <a:rPr lang="en-US" altLang="zh-CN" dirty="0"/>
              <a:t>string</a:t>
            </a:r>
            <a:r>
              <a:rPr lang="zh-CN" altLang="en-US" dirty="0"/>
              <a:t> </a:t>
            </a:r>
            <a:r>
              <a:rPr lang="en-US" altLang="zh-CN" dirty="0"/>
              <a:t>indexer</a:t>
            </a:r>
            <a:r>
              <a:rPr lang="zh-CN" altLang="en-US" dirty="0"/>
              <a:t> </a:t>
            </a:r>
            <a:r>
              <a:rPr lang="en-US" altLang="zh-CN" dirty="0"/>
              <a:t>to</a:t>
            </a:r>
            <a:r>
              <a:rPr lang="zh-CN" altLang="en-US" dirty="0"/>
              <a:t> </a:t>
            </a:r>
            <a:r>
              <a:rPr lang="en-US" altLang="zh-CN" dirty="0"/>
              <a:t>preprocess</a:t>
            </a:r>
            <a:r>
              <a:rPr lang="zh-CN" altLang="en-US" dirty="0"/>
              <a:t> </a:t>
            </a:r>
            <a:r>
              <a:rPr lang="en-US" altLang="zh-CN" dirty="0"/>
              <a:t>your</a:t>
            </a:r>
            <a:r>
              <a:rPr lang="zh-CN" altLang="en-US" dirty="0"/>
              <a:t> </a:t>
            </a:r>
            <a:r>
              <a:rPr lang="en-US" altLang="zh-CN" dirty="0"/>
              <a:t>features,</a:t>
            </a:r>
            <a:r>
              <a:rPr lang="zh-CN" altLang="en-US" dirty="0"/>
              <a:t> </a:t>
            </a:r>
            <a:r>
              <a:rPr lang="en-US" altLang="zh-CN" dirty="0"/>
              <a:t>you</a:t>
            </a:r>
            <a:r>
              <a:rPr lang="zh-CN" altLang="en-US" dirty="0"/>
              <a:t> </a:t>
            </a:r>
            <a:r>
              <a:rPr lang="en-US" altLang="zh-CN" dirty="0"/>
              <a:t>can</a:t>
            </a:r>
            <a:r>
              <a:rPr lang="zh-CN" altLang="en-US" dirty="0"/>
              <a:t> </a:t>
            </a:r>
            <a:r>
              <a:rPr lang="en-US" altLang="zh-CN" dirty="0"/>
              <a:t>put</a:t>
            </a:r>
            <a:r>
              <a:rPr lang="zh-CN" altLang="en-US" dirty="0"/>
              <a:t> </a:t>
            </a:r>
            <a:r>
              <a:rPr lang="en-US" altLang="zh-CN" dirty="0"/>
              <a:t>string</a:t>
            </a:r>
            <a:r>
              <a:rPr lang="zh-CN" altLang="en-US" dirty="0"/>
              <a:t> </a:t>
            </a:r>
            <a:r>
              <a:rPr lang="en-US" altLang="zh-CN" dirty="0"/>
              <a:t>indexer</a:t>
            </a:r>
            <a:r>
              <a:rPr lang="zh-CN" altLang="en-US" dirty="0"/>
              <a:t> </a:t>
            </a:r>
            <a:r>
              <a:rPr lang="en-US" altLang="zh-CN" dirty="0"/>
              <a:t>and</a:t>
            </a:r>
            <a:r>
              <a:rPr lang="zh-CN" altLang="en-US" dirty="0"/>
              <a:t> </a:t>
            </a:r>
            <a:r>
              <a:rPr lang="en-US" altLang="zh-CN" dirty="0" err="1"/>
              <a:t>nnestimater</a:t>
            </a:r>
            <a:r>
              <a:rPr lang="zh-CN" altLang="en-US" dirty="0"/>
              <a:t> </a:t>
            </a:r>
            <a:r>
              <a:rPr lang="en-US" altLang="zh-CN" dirty="0"/>
              <a:t>into</a:t>
            </a:r>
            <a:r>
              <a:rPr lang="zh-CN" altLang="en-US" dirty="0"/>
              <a:t> </a:t>
            </a:r>
            <a:r>
              <a:rPr lang="en-US" altLang="zh-CN" dirty="0"/>
              <a:t>ML</a:t>
            </a:r>
            <a:r>
              <a:rPr lang="zh-CN" altLang="en-US" dirty="0"/>
              <a:t> </a:t>
            </a:r>
            <a:r>
              <a:rPr lang="en-US" altLang="zh-CN" dirty="0"/>
              <a:t>Pipeline</a:t>
            </a:r>
            <a:r>
              <a:rPr lang="zh-CN" altLang="en-US" dirty="0"/>
              <a:t> </a:t>
            </a:r>
            <a:r>
              <a:rPr lang="en-US" altLang="zh-CN" dirty="0"/>
              <a:t>and</a:t>
            </a:r>
            <a:r>
              <a:rPr lang="zh-CN" altLang="en-US" dirty="0"/>
              <a:t> </a:t>
            </a:r>
            <a:r>
              <a:rPr lang="en-US" altLang="zh-CN" dirty="0"/>
              <a:t>fit</a:t>
            </a:r>
            <a:r>
              <a:rPr lang="zh-CN" altLang="en-US" dirty="0"/>
              <a:t> </a:t>
            </a:r>
            <a:r>
              <a:rPr lang="en-US" altLang="zh-CN" dirty="0"/>
              <a:t>it.</a:t>
            </a:r>
            <a:r>
              <a:rPr lang="zh-CN" altLang="en-US" dirty="0"/>
              <a:t> </a:t>
            </a:r>
            <a:endParaRPr lang="en-US" altLang="zh-CN"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11</a:t>
            </a:fld>
            <a:endParaRPr lang="en-US"/>
          </a:p>
        </p:txBody>
      </p:sp>
    </p:spTree>
    <p:extLst>
      <p:ext uri="{BB962C8B-B14F-4D97-AF65-F5344CB8AC3E}">
        <p14:creationId xmlns:p14="http://schemas.microsoft.com/office/powerpoint/2010/main" val="866999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a:t>
            </a:r>
            <a:r>
              <a:rPr lang="zh-CN" altLang="en-US" dirty="0"/>
              <a:t> </a:t>
            </a:r>
            <a:r>
              <a:rPr lang="en-US" altLang="zh-CN" dirty="0"/>
              <a:t>is</a:t>
            </a:r>
            <a:r>
              <a:rPr lang="zh-CN" altLang="en-US" dirty="0"/>
              <a:t> </a:t>
            </a:r>
            <a:r>
              <a:rPr lang="en-US" altLang="zh-CN" dirty="0"/>
              <a:t>one</a:t>
            </a:r>
            <a:r>
              <a:rPr lang="zh-CN" altLang="en-US" dirty="0"/>
              <a:t> </a:t>
            </a:r>
            <a:r>
              <a:rPr lang="en-US" altLang="zh-CN" dirty="0"/>
              <a:t>example</a:t>
            </a:r>
            <a:r>
              <a:rPr lang="zh-CN" altLang="en-US" dirty="0"/>
              <a:t> </a:t>
            </a:r>
            <a:r>
              <a:rPr lang="en-US" altLang="zh-CN" dirty="0"/>
              <a:t>that</a:t>
            </a:r>
            <a:r>
              <a:rPr lang="zh-CN" altLang="en-US" dirty="0"/>
              <a:t> </a:t>
            </a:r>
            <a:r>
              <a:rPr lang="en-US" altLang="zh-CN" dirty="0"/>
              <a:t>how</a:t>
            </a:r>
            <a:r>
              <a:rPr lang="zh-CN" altLang="en-US" dirty="0"/>
              <a:t> </a:t>
            </a:r>
            <a:r>
              <a:rPr lang="en-US" altLang="zh-CN" dirty="0"/>
              <a:t>we</a:t>
            </a:r>
            <a:r>
              <a:rPr lang="zh-CN" altLang="en-US" dirty="0"/>
              <a:t> </a:t>
            </a:r>
            <a:r>
              <a:rPr lang="en-US" altLang="zh-CN" dirty="0"/>
              <a:t>support</a:t>
            </a:r>
            <a:r>
              <a:rPr lang="zh-CN" altLang="en-US" dirty="0"/>
              <a:t> </a:t>
            </a:r>
            <a:r>
              <a:rPr lang="en-US" altLang="zh-CN" dirty="0"/>
              <a:t>distributed</a:t>
            </a:r>
            <a:r>
              <a:rPr lang="zh-CN" altLang="en-US" dirty="0"/>
              <a:t> </a:t>
            </a:r>
            <a:r>
              <a:rPr lang="en-US" altLang="zh-CN" dirty="0" err="1"/>
              <a:t>tensorflow</a:t>
            </a:r>
            <a:r>
              <a:rPr lang="zh-CN" altLang="en-US" dirty="0"/>
              <a:t> </a:t>
            </a:r>
            <a:r>
              <a:rPr lang="en-US" altLang="zh-CN" dirty="0"/>
              <a:t>on</a:t>
            </a:r>
            <a:r>
              <a:rPr lang="zh-CN" altLang="en-US" dirty="0"/>
              <a:t> </a:t>
            </a:r>
            <a:r>
              <a:rPr lang="en-US" altLang="zh-CN" dirty="0"/>
              <a:t>spark.</a:t>
            </a:r>
            <a:r>
              <a:rPr lang="zh-CN" altLang="en-US" dirty="0"/>
              <a:t> </a:t>
            </a:r>
            <a:r>
              <a:rPr lang="en-US" altLang="zh-CN" dirty="0"/>
              <a:t>The</a:t>
            </a:r>
            <a:r>
              <a:rPr lang="zh-CN" altLang="en-US" dirty="0"/>
              <a:t> </a:t>
            </a:r>
            <a:r>
              <a:rPr lang="en-US" altLang="zh-CN" dirty="0"/>
              <a:t>first</a:t>
            </a:r>
            <a:r>
              <a:rPr lang="zh-CN" altLang="en-US" dirty="0"/>
              <a:t> </a:t>
            </a:r>
            <a:r>
              <a:rPr lang="en-US" altLang="zh-CN" dirty="0"/>
              <a:t>step</a:t>
            </a:r>
            <a:r>
              <a:rPr lang="zh-CN" altLang="en-US" dirty="0"/>
              <a:t> </a:t>
            </a:r>
            <a:r>
              <a:rPr lang="en-US" altLang="zh-CN" dirty="0"/>
              <a:t>is</a:t>
            </a:r>
            <a:r>
              <a:rPr lang="zh-CN" altLang="en-US" dirty="0"/>
              <a:t> </a:t>
            </a:r>
            <a:r>
              <a:rPr lang="en-US" altLang="zh-CN" dirty="0"/>
              <a:t>to</a:t>
            </a:r>
            <a:r>
              <a:rPr lang="zh-CN" altLang="en-US" dirty="0"/>
              <a:t> </a:t>
            </a:r>
            <a:r>
              <a:rPr lang="en-US" altLang="zh-CN" dirty="0"/>
              <a:t>build</a:t>
            </a:r>
            <a:r>
              <a:rPr lang="zh-CN" altLang="en-US" dirty="0"/>
              <a:t> </a:t>
            </a:r>
            <a:r>
              <a:rPr lang="en-US" altLang="zh-CN" dirty="0"/>
              <a:t>a</a:t>
            </a:r>
            <a:r>
              <a:rPr lang="zh-CN" altLang="en-US" dirty="0"/>
              <a:t> </a:t>
            </a:r>
            <a:r>
              <a:rPr lang="en-US" altLang="zh-CN" dirty="0"/>
              <a:t>dataset.</a:t>
            </a:r>
            <a:r>
              <a:rPr lang="zh-CN" altLang="en-US" dirty="0"/>
              <a:t> </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12</a:t>
            </a:fld>
            <a:endParaRPr lang="en-US"/>
          </a:p>
        </p:txBody>
      </p:sp>
    </p:spTree>
    <p:extLst>
      <p:ext uri="{BB962C8B-B14F-4D97-AF65-F5344CB8AC3E}">
        <p14:creationId xmlns:p14="http://schemas.microsoft.com/office/powerpoint/2010/main" val="1490965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a:t>
            </a:r>
            <a:r>
              <a:rPr lang="zh-CN" altLang="en-US" dirty="0"/>
              <a:t> </a:t>
            </a:r>
            <a:r>
              <a:rPr lang="en-US" altLang="zh-CN" dirty="0"/>
              <a:t>second</a:t>
            </a:r>
            <a:r>
              <a:rPr lang="zh-CN" altLang="en-US" dirty="0"/>
              <a:t> </a:t>
            </a:r>
            <a:r>
              <a:rPr lang="en-US" altLang="zh-CN" dirty="0"/>
              <a:t>step</a:t>
            </a:r>
            <a:r>
              <a:rPr lang="zh-CN" altLang="en-US" dirty="0"/>
              <a:t> </a:t>
            </a:r>
            <a:r>
              <a:rPr lang="en-US" altLang="zh-CN" dirty="0"/>
              <a:t>is</a:t>
            </a:r>
            <a:r>
              <a:rPr lang="zh-CN" altLang="en-US" dirty="0"/>
              <a:t> </a:t>
            </a:r>
            <a:r>
              <a:rPr lang="en-US" altLang="zh-CN" dirty="0"/>
              <a:t>to</a:t>
            </a:r>
            <a:r>
              <a:rPr lang="zh-CN" altLang="en-US" dirty="0"/>
              <a:t> </a:t>
            </a:r>
            <a:r>
              <a:rPr lang="en-US" altLang="zh-CN" dirty="0"/>
              <a:t>build</a:t>
            </a:r>
            <a:r>
              <a:rPr lang="zh-CN" altLang="en-US" dirty="0"/>
              <a:t> </a:t>
            </a:r>
            <a:r>
              <a:rPr lang="en-US" altLang="zh-CN" dirty="0"/>
              <a:t>a</a:t>
            </a:r>
            <a:r>
              <a:rPr lang="zh-CN" altLang="en-US" dirty="0"/>
              <a:t> </a:t>
            </a:r>
            <a:r>
              <a:rPr lang="en-US" altLang="zh-CN" dirty="0"/>
              <a:t>model.</a:t>
            </a:r>
            <a:r>
              <a:rPr lang="zh-CN" altLang="en-US" dirty="0"/>
              <a:t> </a:t>
            </a:r>
            <a:r>
              <a:rPr lang="en-US" altLang="zh-CN" dirty="0"/>
              <a:t>We</a:t>
            </a:r>
            <a:r>
              <a:rPr lang="zh-CN" altLang="en-US" dirty="0"/>
              <a:t> </a:t>
            </a:r>
            <a:r>
              <a:rPr lang="en-US" altLang="zh-CN" dirty="0"/>
              <a:t>build</a:t>
            </a:r>
            <a:r>
              <a:rPr lang="zh-CN" altLang="en-US" dirty="0"/>
              <a:t> </a:t>
            </a:r>
            <a:r>
              <a:rPr lang="en-US" altLang="zh-CN" dirty="0" err="1"/>
              <a:t>lenet</a:t>
            </a:r>
            <a:r>
              <a:rPr lang="zh-CN" altLang="en-US" dirty="0"/>
              <a:t> </a:t>
            </a:r>
            <a:r>
              <a:rPr lang="en-US" altLang="zh-CN" dirty="0"/>
              <a:t>model,</a:t>
            </a:r>
            <a:r>
              <a:rPr lang="zh-CN" altLang="en-US" dirty="0"/>
              <a:t> </a:t>
            </a:r>
            <a:r>
              <a:rPr lang="en-US" altLang="zh-CN" dirty="0"/>
              <a:t>just</a:t>
            </a:r>
            <a:r>
              <a:rPr lang="zh-CN" altLang="en-US" dirty="0"/>
              <a:t> </a:t>
            </a:r>
            <a:r>
              <a:rPr lang="en-US" altLang="zh-CN" dirty="0"/>
              <a:t>give</a:t>
            </a:r>
            <a:r>
              <a:rPr lang="zh-CN" altLang="en-US" dirty="0"/>
              <a:t> </a:t>
            </a:r>
            <a:r>
              <a:rPr lang="en-US" altLang="zh-CN" dirty="0"/>
              <a:t>images</a:t>
            </a:r>
            <a:r>
              <a:rPr lang="zh-CN" altLang="en-US" dirty="0"/>
              <a:t> </a:t>
            </a:r>
            <a:r>
              <a:rPr lang="en-US" altLang="zh-CN" dirty="0"/>
              <a:t>and</a:t>
            </a:r>
            <a:r>
              <a:rPr lang="zh-CN" altLang="en-US" dirty="0"/>
              <a:t> </a:t>
            </a:r>
            <a:r>
              <a:rPr lang="en-US" altLang="zh-CN" dirty="0" err="1"/>
              <a:t>num_classes</a:t>
            </a:r>
            <a:r>
              <a:rPr lang="en-US" altLang="zh-CN" dirty="0"/>
              <a:t>.</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13</a:t>
            </a:fld>
            <a:endParaRPr lang="en-US"/>
          </a:p>
        </p:txBody>
      </p:sp>
    </p:spTree>
    <p:extLst>
      <p:ext uri="{BB962C8B-B14F-4D97-AF65-F5344CB8AC3E}">
        <p14:creationId xmlns:p14="http://schemas.microsoft.com/office/powerpoint/2010/main" val="3819351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Finally,</a:t>
            </a:r>
            <a:r>
              <a:rPr lang="zh-CN" altLang="en-US" dirty="0"/>
              <a:t> </a:t>
            </a:r>
            <a:r>
              <a:rPr lang="en-US" altLang="zh-CN" dirty="0"/>
              <a:t>we</a:t>
            </a:r>
            <a:r>
              <a:rPr lang="zh-CN" altLang="en-US" dirty="0"/>
              <a:t> </a:t>
            </a:r>
            <a:r>
              <a:rPr lang="en-US" altLang="zh-CN" dirty="0"/>
              <a:t>build</a:t>
            </a:r>
            <a:r>
              <a:rPr lang="zh-CN" altLang="en-US" dirty="0"/>
              <a:t> </a:t>
            </a:r>
            <a:r>
              <a:rPr lang="en-US" altLang="zh-CN" dirty="0"/>
              <a:t>an</a:t>
            </a:r>
            <a:r>
              <a:rPr lang="zh-CN" altLang="en-US" dirty="0"/>
              <a:t> </a:t>
            </a:r>
            <a:r>
              <a:rPr lang="en-US" altLang="zh-CN" dirty="0"/>
              <a:t>optimizer</a:t>
            </a:r>
            <a:r>
              <a:rPr lang="zh-CN" altLang="en-US" dirty="0"/>
              <a:t> </a:t>
            </a:r>
            <a:r>
              <a:rPr lang="en-US" altLang="zh-CN" dirty="0"/>
              <a:t>and</a:t>
            </a:r>
            <a:r>
              <a:rPr lang="zh-CN" altLang="en-US" dirty="0"/>
              <a:t> </a:t>
            </a:r>
            <a:r>
              <a:rPr lang="en-US" altLang="zh-CN" dirty="0"/>
              <a:t>train</a:t>
            </a:r>
            <a:r>
              <a:rPr lang="zh-CN" altLang="en-US" dirty="0"/>
              <a:t> </a:t>
            </a:r>
            <a:r>
              <a:rPr lang="en-US" altLang="zh-CN" dirty="0"/>
              <a:t>it</a:t>
            </a:r>
            <a:r>
              <a:rPr lang="zh-CN" altLang="en-US" dirty="0"/>
              <a:t> </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14</a:t>
            </a:fld>
            <a:endParaRPr lang="en-US"/>
          </a:p>
        </p:txBody>
      </p:sp>
    </p:spTree>
    <p:extLst>
      <p:ext uri="{BB962C8B-B14F-4D97-AF65-F5344CB8AC3E}">
        <p14:creationId xmlns:p14="http://schemas.microsoft.com/office/powerpoint/2010/main" val="2772928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a:t>
            </a:r>
            <a:r>
              <a:rPr lang="zh-CN" altLang="en-US" dirty="0"/>
              <a:t> </a:t>
            </a:r>
            <a:r>
              <a:rPr lang="en-US" altLang="zh-CN" dirty="0"/>
              <a:t>have</a:t>
            </a:r>
            <a:r>
              <a:rPr lang="zh-CN" altLang="en-US" dirty="0"/>
              <a:t> </a:t>
            </a:r>
            <a:r>
              <a:rPr lang="en-US" altLang="zh-CN" dirty="0"/>
              <a:t>collaborated</a:t>
            </a:r>
            <a:r>
              <a:rPr lang="zh-CN" altLang="en-US" dirty="0"/>
              <a:t> </a:t>
            </a:r>
            <a:r>
              <a:rPr lang="en-US" altLang="zh-CN" dirty="0"/>
              <a:t>with</a:t>
            </a:r>
            <a:r>
              <a:rPr lang="zh-CN" altLang="en-US" dirty="0"/>
              <a:t> </a:t>
            </a:r>
            <a:r>
              <a:rPr lang="en-US" altLang="zh-CN" dirty="0"/>
              <a:t>a</a:t>
            </a:r>
            <a:r>
              <a:rPr lang="zh-CN" altLang="en-US" dirty="0"/>
              <a:t> </a:t>
            </a:r>
            <a:r>
              <a:rPr lang="en-US" altLang="zh-CN" dirty="0"/>
              <a:t>good</a:t>
            </a:r>
            <a:r>
              <a:rPr lang="zh-CN" altLang="en-US" dirty="0"/>
              <a:t> </a:t>
            </a:r>
            <a:r>
              <a:rPr lang="en-US" altLang="zh-CN" dirty="0"/>
              <a:t>number</a:t>
            </a:r>
            <a:r>
              <a:rPr lang="zh-CN" altLang="en-US" dirty="0"/>
              <a:t> </a:t>
            </a:r>
            <a:r>
              <a:rPr lang="en-US" altLang="zh-CN" dirty="0"/>
              <a:t>of</a:t>
            </a:r>
            <a:r>
              <a:rPr lang="zh-CN" altLang="en-US" dirty="0"/>
              <a:t> </a:t>
            </a:r>
            <a:r>
              <a:rPr lang="en-US" altLang="zh-CN" dirty="0"/>
              <a:t>customers</a:t>
            </a:r>
            <a:r>
              <a:rPr lang="zh-CN" altLang="en-US" dirty="0"/>
              <a:t> </a:t>
            </a:r>
            <a:r>
              <a:rPr lang="en-US" altLang="zh-CN" dirty="0"/>
              <a:t>all</a:t>
            </a:r>
            <a:r>
              <a:rPr lang="zh-CN" altLang="en-US" dirty="0"/>
              <a:t> </a:t>
            </a:r>
            <a:r>
              <a:rPr lang="en-US" altLang="zh-CN" dirty="0"/>
              <a:t>over</a:t>
            </a:r>
            <a:r>
              <a:rPr lang="zh-CN" altLang="en-US" dirty="0"/>
              <a:t> </a:t>
            </a:r>
            <a:r>
              <a:rPr lang="en-US" altLang="zh-CN" dirty="0"/>
              <a:t>the</a:t>
            </a:r>
            <a:r>
              <a:rPr lang="zh-CN" altLang="en-US" dirty="0"/>
              <a:t> </a:t>
            </a:r>
            <a:r>
              <a:rPr lang="en-US" altLang="zh-CN" dirty="0"/>
              <a:t>world</a:t>
            </a:r>
            <a:r>
              <a:rPr lang="zh-CN" altLang="en-US" dirty="0"/>
              <a:t> </a:t>
            </a:r>
            <a:r>
              <a:rPr lang="en-US" altLang="zh-CN" dirty="0"/>
              <a:t>to</a:t>
            </a:r>
            <a:r>
              <a:rPr lang="zh-CN" altLang="en-US" dirty="0"/>
              <a:t> </a:t>
            </a:r>
            <a:r>
              <a:rPr lang="en-US" altLang="zh-CN" dirty="0"/>
              <a:t>build</a:t>
            </a:r>
            <a:r>
              <a:rPr lang="zh-CN" altLang="en-US" dirty="0"/>
              <a:t> </a:t>
            </a:r>
            <a:r>
              <a:rPr lang="en-US" altLang="zh-CN" dirty="0"/>
              <a:t>applications.</a:t>
            </a:r>
            <a:r>
              <a:rPr lang="zh-CN" altLang="en-US" dirty="0"/>
              <a:t> </a:t>
            </a:r>
            <a:r>
              <a:rPr lang="en-US" altLang="zh-CN" dirty="0"/>
              <a:t>If</a:t>
            </a:r>
            <a:r>
              <a:rPr lang="zh-CN" altLang="en-US" dirty="0"/>
              <a:t> </a:t>
            </a:r>
            <a:r>
              <a:rPr lang="en-US" altLang="zh-CN" dirty="0"/>
              <a:t>you</a:t>
            </a:r>
            <a:r>
              <a:rPr lang="zh-CN" altLang="en-US" dirty="0"/>
              <a:t> </a:t>
            </a:r>
            <a:r>
              <a:rPr lang="en-US" altLang="zh-CN" dirty="0"/>
              <a:t>see</a:t>
            </a:r>
            <a:r>
              <a:rPr lang="zh-CN" altLang="en-US" dirty="0"/>
              <a:t> </a:t>
            </a:r>
            <a:r>
              <a:rPr lang="en-US" altLang="zh-CN" dirty="0"/>
              <a:t>our</a:t>
            </a:r>
            <a:r>
              <a:rPr lang="zh-CN" altLang="en-US" dirty="0"/>
              <a:t> </a:t>
            </a:r>
            <a:r>
              <a:rPr lang="en-US" altLang="zh-CN" dirty="0"/>
              <a:t>git</a:t>
            </a:r>
            <a:r>
              <a:rPr lang="zh-CN" altLang="en-US" dirty="0"/>
              <a:t> </a:t>
            </a:r>
            <a:r>
              <a:rPr lang="en-US" altLang="zh-CN" dirty="0"/>
              <a:t>and</a:t>
            </a:r>
            <a:r>
              <a:rPr lang="zh-CN" altLang="en-US" dirty="0"/>
              <a:t> </a:t>
            </a:r>
            <a:r>
              <a:rPr lang="en-US" altLang="zh-CN" dirty="0"/>
              <a:t>want</a:t>
            </a:r>
            <a:r>
              <a:rPr lang="zh-CN" altLang="en-US" dirty="0"/>
              <a:t> </a:t>
            </a:r>
            <a:r>
              <a:rPr lang="en-US" altLang="zh-CN" dirty="0"/>
              <a:t>to</a:t>
            </a:r>
            <a:r>
              <a:rPr lang="zh-CN" altLang="en-US" dirty="0"/>
              <a:t> </a:t>
            </a:r>
            <a:r>
              <a:rPr lang="en-US" altLang="zh-CN" dirty="0"/>
              <a:t>run</a:t>
            </a:r>
            <a:r>
              <a:rPr lang="zh-CN" altLang="en-US" dirty="0"/>
              <a:t> </a:t>
            </a:r>
            <a:r>
              <a:rPr lang="en-US" altLang="zh-CN" dirty="0"/>
              <a:t>deep</a:t>
            </a:r>
            <a:r>
              <a:rPr lang="zh-CN" altLang="en-US" dirty="0"/>
              <a:t> </a:t>
            </a:r>
            <a:r>
              <a:rPr lang="en-US" altLang="zh-CN" dirty="0"/>
              <a:t>learning</a:t>
            </a:r>
            <a:r>
              <a:rPr lang="zh-CN" altLang="en-US" dirty="0"/>
              <a:t> </a:t>
            </a:r>
            <a:r>
              <a:rPr lang="en-US" altLang="zh-CN" dirty="0"/>
              <a:t>applications</a:t>
            </a:r>
            <a:r>
              <a:rPr lang="zh-CN" altLang="en-US" dirty="0"/>
              <a:t> </a:t>
            </a:r>
            <a:r>
              <a:rPr lang="en-US" altLang="zh-CN" dirty="0"/>
              <a:t>on</a:t>
            </a:r>
            <a:r>
              <a:rPr lang="zh-CN" altLang="en-US" dirty="0"/>
              <a:t> </a:t>
            </a:r>
            <a:r>
              <a:rPr lang="en-US" altLang="zh-CN" dirty="0"/>
              <a:t>spark,</a:t>
            </a:r>
            <a:r>
              <a:rPr lang="zh-CN" altLang="en-US" dirty="0"/>
              <a:t> </a:t>
            </a:r>
            <a:r>
              <a:rPr lang="en-US" altLang="zh-CN" dirty="0"/>
              <a:t>please</a:t>
            </a:r>
            <a:r>
              <a:rPr lang="zh-CN" altLang="en-US" dirty="0"/>
              <a:t> </a:t>
            </a:r>
            <a:r>
              <a:rPr lang="en-US" altLang="zh-CN" dirty="0"/>
              <a:t>try</a:t>
            </a:r>
            <a:r>
              <a:rPr lang="zh-CN" altLang="en-US" dirty="0"/>
              <a:t> </a:t>
            </a:r>
            <a:r>
              <a:rPr lang="en-US" altLang="zh-CN" dirty="0"/>
              <a:t>our</a:t>
            </a:r>
            <a:r>
              <a:rPr lang="zh-CN" altLang="en-US" dirty="0"/>
              <a:t> </a:t>
            </a:r>
            <a:r>
              <a:rPr lang="en-US" altLang="zh-CN" dirty="0"/>
              <a:t>examples</a:t>
            </a:r>
            <a:r>
              <a:rPr lang="zh-CN" altLang="en-US" dirty="0"/>
              <a:t> </a:t>
            </a:r>
            <a:r>
              <a:rPr lang="en-US" altLang="zh-CN" dirty="0"/>
              <a:t>and</a:t>
            </a:r>
            <a:r>
              <a:rPr lang="zh-CN" altLang="en-US" dirty="0"/>
              <a:t> </a:t>
            </a:r>
            <a:r>
              <a:rPr lang="en-US" altLang="zh-CN" dirty="0" err="1"/>
              <a:t>usecases</a:t>
            </a:r>
            <a:r>
              <a:rPr lang="en-US" altLang="zh-CN" dirty="0"/>
              <a:t>,</a:t>
            </a:r>
            <a:r>
              <a:rPr lang="zh-CN" altLang="en-US" dirty="0"/>
              <a:t> </a:t>
            </a:r>
            <a:r>
              <a:rPr lang="en-US" altLang="zh-CN" dirty="0"/>
              <a:t>if</a:t>
            </a:r>
            <a:r>
              <a:rPr lang="zh-CN" altLang="en-US" dirty="0"/>
              <a:t> </a:t>
            </a:r>
            <a:r>
              <a:rPr lang="en-US" altLang="zh-CN" dirty="0"/>
              <a:t>you</a:t>
            </a:r>
            <a:r>
              <a:rPr lang="zh-CN" altLang="en-US" dirty="0"/>
              <a:t> </a:t>
            </a:r>
            <a:r>
              <a:rPr lang="en-US" altLang="zh-CN" dirty="0"/>
              <a:t>have</a:t>
            </a:r>
            <a:r>
              <a:rPr lang="zh-CN" altLang="en-US" dirty="0"/>
              <a:t> </a:t>
            </a:r>
            <a:r>
              <a:rPr lang="en-US" altLang="zh-CN" dirty="0"/>
              <a:t>difficulty</a:t>
            </a:r>
            <a:r>
              <a:rPr lang="zh-CN" altLang="en-US" dirty="0"/>
              <a:t> </a:t>
            </a:r>
            <a:r>
              <a:rPr lang="en-US" altLang="zh-CN" dirty="0"/>
              <a:t>to</a:t>
            </a:r>
            <a:r>
              <a:rPr lang="zh-CN" altLang="en-US" dirty="0"/>
              <a:t> </a:t>
            </a:r>
            <a:r>
              <a:rPr lang="en-US" altLang="zh-CN" dirty="0"/>
              <a:t>build</a:t>
            </a:r>
            <a:r>
              <a:rPr lang="zh-CN" altLang="en-US" dirty="0"/>
              <a:t> </a:t>
            </a:r>
            <a:r>
              <a:rPr lang="en-US" altLang="zh-CN" dirty="0"/>
              <a:t>a</a:t>
            </a:r>
            <a:r>
              <a:rPr lang="zh-CN" altLang="en-US" dirty="0"/>
              <a:t> </a:t>
            </a:r>
            <a:r>
              <a:rPr lang="en-US" altLang="zh-CN" dirty="0"/>
              <a:t>POC,</a:t>
            </a:r>
            <a:r>
              <a:rPr lang="zh-CN" altLang="en-US" dirty="0"/>
              <a:t> </a:t>
            </a:r>
            <a:r>
              <a:rPr lang="en-US" altLang="zh-CN" dirty="0"/>
              <a:t>feel</a:t>
            </a:r>
            <a:r>
              <a:rPr lang="zh-CN" altLang="en-US" dirty="0"/>
              <a:t> </a:t>
            </a:r>
            <a:r>
              <a:rPr lang="en-US" altLang="zh-CN" dirty="0"/>
              <a:t>free</a:t>
            </a:r>
            <a:r>
              <a:rPr lang="zh-CN" altLang="en-US" dirty="0"/>
              <a:t> </a:t>
            </a:r>
            <a:r>
              <a:rPr lang="en-US" altLang="zh-CN" dirty="0"/>
              <a:t>to</a:t>
            </a:r>
            <a:r>
              <a:rPr lang="zh-CN" altLang="en-US" dirty="0"/>
              <a:t> </a:t>
            </a:r>
            <a:r>
              <a:rPr lang="en-US" altLang="zh-CN" dirty="0"/>
              <a:t>contact</a:t>
            </a:r>
            <a:r>
              <a:rPr lang="zh-CN" altLang="en-US" dirty="0"/>
              <a:t> </a:t>
            </a:r>
            <a:r>
              <a:rPr lang="en-US" altLang="zh-CN" dirty="0"/>
              <a:t>us.</a:t>
            </a:r>
            <a:r>
              <a:rPr lang="zh-CN" altLang="en-US" dirty="0"/>
              <a:t> </a:t>
            </a:r>
            <a:endParaRPr lang="en-US" altLang="zh-CN" dirty="0"/>
          </a:p>
          <a:p>
            <a:r>
              <a:rPr lang="en-US" altLang="zh-CN" dirty="0"/>
              <a:t>Let’s</a:t>
            </a:r>
            <a:r>
              <a:rPr lang="zh-CN" altLang="en-US" dirty="0"/>
              <a:t> </a:t>
            </a:r>
            <a:r>
              <a:rPr lang="en-US" altLang="zh-CN" dirty="0"/>
              <a:t>focus</a:t>
            </a:r>
            <a:r>
              <a:rPr lang="zh-CN" altLang="en-US" dirty="0"/>
              <a:t> </a:t>
            </a:r>
            <a:r>
              <a:rPr lang="en-US" altLang="zh-CN" dirty="0"/>
              <a:t>on</a:t>
            </a:r>
            <a:r>
              <a:rPr lang="zh-CN" altLang="en-US" dirty="0"/>
              <a:t> </a:t>
            </a:r>
            <a:r>
              <a:rPr lang="en-US" altLang="zh-CN" dirty="0"/>
              <a:t>anomaly</a:t>
            </a:r>
            <a:r>
              <a:rPr lang="zh-CN" altLang="en-US" dirty="0"/>
              <a:t> </a:t>
            </a:r>
            <a:r>
              <a:rPr lang="en-US" altLang="zh-CN" dirty="0"/>
              <a:t>detection</a:t>
            </a:r>
            <a:r>
              <a:rPr lang="zh-CN" altLang="en-US" dirty="0"/>
              <a:t> </a:t>
            </a:r>
            <a:r>
              <a:rPr lang="en-US" altLang="zh-CN" dirty="0" err="1"/>
              <a:t>usecases</a:t>
            </a:r>
            <a:r>
              <a:rPr lang="en-US" altLang="zh-CN" dirty="0"/>
              <a:t>.</a:t>
            </a:r>
            <a:r>
              <a:rPr lang="zh-CN" altLang="en-US" dirty="0"/>
              <a:t> </a:t>
            </a:r>
            <a:endParaRPr lang="en-US" dirty="0"/>
          </a:p>
        </p:txBody>
      </p:sp>
      <p:sp>
        <p:nvSpPr>
          <p:cNvPr id="4" name="Slide Number Placeholder 3"/>
          <p:cNvSpPr>
            <a:spLocks noGrp="1"/>
          </p:cNvSpPr>
          <p:nvPr>
            <p:ph type="sldNum" sz="quarter" idx="5"/>
          </p:nvPr>
        </p:nvSpPr>
        <p:spPr/>
        <p:txBody>
          <a:bodyPr/>
          <a:lstStyle/>
          <a:p>
            <a:fld id="{05358ABC-187D-0948-AEF1-D848289E5DD9}" type="slidenum">
              <a:rPr lang="en-US" smtClean="0"/>
              <a:t>15</a:t>
            </a:fld>
            <a:endParaRPr lang="en-US"/>
          </a:p>
        </p:txBody>
      </p:sp>
    </p:spTree>
    <p:extLst>
      <p:ext uri="{BB962C8B-B14F-4D97-AF65-F5344CB8AC3E}">
        <p14:creationId xmlns:p14="http://schemas.microsoft.com/office/powerpoint/2010/main" val="1715919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16</a:t>
            </a:fld>
            <a:endParaRPr lang="en-US"/>
          </a:p>
        </p:txBody>
      </p:sp>
    </p:spTree>
    <p:extLst>
      <p:ext uri="{BB962C8B-B14F-4D97-AF65-F5344CB8AC3E}">
        <p14:creationId xmlns:p14="http://schemas.microsoft.com/office/powerpoint/2010/main" val="1498351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err="1"/>
              <a:t>Baosight</a:t>
            </a:r>
            <a:r>
              <a:rPr lang="zh-CN" altLang="en-US" dirty="0"/>
              <a:t> </a:t>
            </a:r>
            <a:r>
              <a:rPr lang="en-US" altLang="zh-CN" dirty="0"/>
              <a:t>has</a:t>
            </a:r>
            <a:r>
              <a:rPr lang="zh-CN" altLang="en-US" dirty="0"/>
              <a:t> </a:t>
            </a:r>
            <a:r>
              <a:rPr lang="en-US" altLang="zh-CN" dirty="0"/>
              <a:t>massive</a:t>
            </a:r>
            <a:r>
              <a:rPr lang="zh-CN" altLang="en-US" dirty="0"/>
              <a:t> </a:t>
            </a:r>
            <a:r>
              <a:rPr lang="en-US" altLang="zh-CN" sz="1200" dirty="0"/>
              <a:t>amount of time</a:t>
            </a:r>
            <a:r>
              <a:rPr lang="zh-CN" altLang="en-US" sz="1200" dirty="0"/>
              <a:t> </a:t>
            </a:r>
            <a:r>
              <a:rPr lang="en-US" altLang="zh-CN" sz="1200" dirty="0"/>
              <a:t>series</a:t>
            </a:r>
            <a:r>
              <a:rPr lang="zh-CN" altLang="en-US" sz="1200" dirty="0"/>
              <a:t> </a:t>
            </a:r>
            <a:r>
              <a:rPr lang="en-US" altLang="zh-CN" sz="1200" dirty="0"/>
              <a:t>intelligent</a:t>
            </a:r>
            <a:r>
              <a:rPr lang="zh-CN" altLang="en-US" sz="1200" dirty="0"/>
              <a:t> </a:t>
            </a:r>
            <a:r>
              <a:rPr lang="en-US" altLang="zh-CN" sz="1200" dirty="0"/>
              <a:t>maintenance</a:t>
            </a:r>
            <a:r>
              <a:rPr lang="zh-CN" altLang="en-US" sz="1200" dirty="0"/>
              <a:t> </a:t>
            </a:r>
            <a:r>
              <a:rPr lang="en-US" altLang="zh-CN" sz="1200" dirty="0"/>
              <a:t>data</a:t>
            </a:r>
            <a:r>
              <a:rPr lang="zh-CN" altLang="en-US" sz="1200" dirty="0"/>
              <a:t> </a:t>
            </a:r>
            <a:r>
              <a:rPr lang="en-US" altLang="zh-CN" sz="1200" dirty="0"/>
              <a:t>for</a:t>
            </a:r>
            <a:r>
              <a:rPr lang="zh-CN" altLang="en-US" sz="1200" dirty="0"/>
              <a:t> </a:t>
            </a:r>
            <a:r>
              <a:rPr lang="en-US" altLang="zh-CN" sz="1200" dirty="0"/>
              <a:t>machines</a:t>
            </a:r>
            <a:r>
              <a:rPr lang="zh-CN" altLang="en-US" sz="1200" dirty="0"/>
              <a:t> </a:t>
            </a:r>
            <a:r>
              <a:rPr lang="en-US" altLang="zh-CN" sz="1200" dirty="0"/>
              <a:t>in</a:t>
            </a:r>
            <a:r>
              <a:rPr lang="zh-CN" altLang="en-US" sz="1200" dirty="0"/>
              <a:t> </a:t>
            </a:r>
            <a:r>
              <a:rPr lang="en-US" altLang="zh-CN" sz="1200" dirty="0"/>
              <a:t>manufactory</a:t>
            </a:r>
            <a:r>
              <a:rPr lang="zh-CN" altLang="en-US" sz="1200" dirty="0"/>
              <a:t> </a:t>
            </a:r>
            <a:r>
              <a:rPr lang="en-US" altLang="zh-CN" sz="1200" dirty="0"/>
              <a:t>industry</a:t>
            </a:r>
            <a:r>
              <a:rPr lang="en-US" altLang="zh-CN" dirty="0"/>
              <a:t>,</a:t>
            </a:r>
            <a:r>
              <a:rPr lang="zh-CN" altLang="en-US" dirty="0"/>
              <a:t> </a:t>
            </a:r>
            <a:r>
              <a:rPr lang="en-US" altLang="zh-CN" dirty="0"/>
              <a:t>like</a:t>
            </a:r>
            <a:r>
              <a:rPr lang="zh-CN" altLang="en-US" dirty="0"/>
              <a:t> </a:t>
            </a:r>
            <a:r>
              <a:rPr lang="en-US" altLang="zh-CN" dirty="0"/>
              <a:t>the</a:t>
            </a:r>
            <a:r>
              <a:rPr lang="zh-CN" altLang="en-US" dirty="0"/>
              <a:t> </a:t>
            </a:r>
            <a:r>
              <a:rPr lang="en-US" altLang="zh-CN" dirty="0"/>
              <a:t>right</a:t>
            </a:r>
            <a:r>
              <a:rPr lang="zh-CN" altLang="en-US" dirty="0"/>
              <a:t> </a:t>
            </a:r>
            <a:r>
              <a:rPr lang="en-US" altLang="zh-CN" dirty="0"/>
              <a:t>chart,</a:t>
            </a:r>
            <a:r>
              <a:rPr lang="zh-CN" altLang="en-US" dirty="0"/>
              <a:t> </a:t>
            </a:r>
            <a:r>
              <a:rPr lang="en-US" altLang="zh-CN" dirty="0"/>
              <a:t>vibrational</a:t>
            </a:r>
            <a:r>
              <a:rPr lang="zh-CN" altLang="en-US" dirty="0"/>
              <a:t> </a:t>
            </a:r>
            <a:r>
              <a:rPr lang="en-US" altLang="zh-CN" dirty="0"/>
              <a:t>data</a:t>
            </a:r>
            <a:r>
              <a:rPr lang="zh-CN" altLang="en-US" dirty="0"/>
              <a:t> </a:t>
            </a:r>
            <a:r>
              <a:rPr lang="en-US" altLang="zh-CN" dirty="0"/>
              <a:t>is</a:t>
            </a:r>
            <a:r>
              <a:rPr lang="zh-CN" altLang="en-US" dirty="0"/>
              <a:t> </a:t>
            </a:r>
            <a:r>
              <a:rPr lang="en-US" altLang="zh-CN" dirty="0"/>
              <a:t>collected</a:t>
            </a:r>
            <a:r>
              <a:rPr lang="zh-CN" altLang="en-US" dirty="0"/>
              <a:t> </a:t>
            </a:r>
            <a:r>
              <a:rPr lang="en-US" altLang="zh-CN" dirty="0"/>
              <a:t>at</a:t>
            </a:r>
            <a:r>
              <a:rPr lang="zh-CN" altLang="en-US" dirty="0"/>
              <a:t> </a:t>
            </a:r>
            <a:r>
              <a:rPr lang="en-US" altLang="zh-CN" dirty="0"/>
              <a:t>high</a:t>
            </a:r>
            <a:r>
              <a:rPr lang="zh-CN" altLang="en-US" dirty="0"/>
              <a:t> </a:t>
            </a:r>
            <a:r>
              <a:rPr lang="en-US" altLang="zh-CN" dirty="0"/>
              <a:t>frequencies.</a:t>
            </a:r>
            <a:r>
              <a:rPr lang="zh-CN" altLang="en-US" dirty="0"/>
              <a:t> </a:t>
            </a:r>
            <a:r>
              <a:rPr lang="en-US" altLang="zh-CN" dirty="0"/>
              <a:t>By</a:t>
            </a:r>
            <a:r>
              <a:rPr lang="zh-CN" altLang="en-US" dirty="0"/>
              <a:t> </a:t>
            </a:r>
            <a:r>
              <a:rPr lang="en-US" altLang="zh-CN" dirty="0"/>
              <a:t>eyes,</a:t>
            </a:r>
            <a:r>
              <a:rPr lang="zh-CN" altLang="en-US" dirty="0"/>
              <a:t> </a:t>
            </a:r>
            <a:r>
              <a:rPr lang="en-US" altLang="zh-CN" dirty="0"/>
              <a:t>we</a:t>
            </a:r>
            <a:r>
              <a:rPr lang="zh-CN" altLang="en-US" dirty="0"/>
              <a:t> </a:t>
            </a:r>
            <a:r>
              <a:rPr lang="en-US" altLang="zh-CN" dirty="0"/>
              <a:t>can</a:t>
            </a:r>
            <a:r>
              <a:rPr lang="zh-CN" altLang="en-US" dirty="0"/>
              <a:t> </a:t>
            </a:r>
            <a:r>
              <a:rPr lang="en-US" altLang="zh-CN" dirty="0"/>
              <a:t>tell</a:t>
            </a:r>
            <a:r>
              <a:rPr lang="zh-CN" altLang="en-US" dirty="0"/>
              <a:t> </a:t>
            </a:r>
            <a:r>
              <a:rPr lang="en-US" altLang="zh-CN" dirty="0"/>
              <a:t>at</a:t>
            </a:r>
            <a:r>
              <a:rPr lang="zh-CN" altLang="en-US" dirty="0"/>
              <a:t> </a:t>
            </a:r>
            <a:r>
              <a:rPr lang="en-US" altLang="zh-CN" dirty="0"/>
              <a:t>some</a:t>
            </a:r>
            <a:r>
              <a:rPr lang="zh-CN" altLang="en-US" dirty="0"/>
              <a:t> </a:t>
            </a:r>
            <a:r>
              <a:rPr lang="en-US" altLang="zh-CN" dirty="0"/>
              <a:t>point,</a:t>
            </a:r>
            <a:r>
              <a:rPr lang="zh-CN" altLang="en-US" dirty="0"/>
              <a:t> </a:t>
            </a:r>
            <a:r>
              <a:rPr lang="en-US" altLang="zh-CN" dirty="0"/>
              <a:t>the</a:t>
            </a:r>
            <a:r>
              <a:rPr lang="zh-CN" altLang="en-US" dirty="0"/>
              <a:t> </a:t>
            </a:r>
            <a:r>
              <a:rPr lang="en-US" altLang="zh-CN" dirty="0"/>
              <a:t>machine</a:t>
            </a:r>
            <a:r>
              <a:rPr lang="zh-CN" altLang="en-US" dirty="0"/>
              <a:t> </a:t>
            </a:r>
            <a:r>
              <a:rPr lang="en-US" altLang="zh-CN" dirty="0"/>
              <a:t>starts</a:t>
            </a:r>
            <a:r>
              <a:rPr lang="zh-CN" altLang="en-US" dirty="0"/>
              <a:t> </a:t>
            </a:r>
            <a:r>
              <a:rPr lang="en-US" altLang="zh-CN" dirty="0"/>
              <a:t>to</a:t>
            </a:r>
            <a:r>
              <a:rPr lang="zh-CN" altLang="en-US" dirty="0"/>
              <a:t> </a:t>
            </a:r>
            <a:r>
              <a:rPr lang="en-US" altLang="zh-CN" dirty="0"/>
              <a:t>function</a:t>
            </a:r>
            <a:r>
              <a:rPr lang="zh-CN" altLang="en-US" dirty="0"/>
              <a:t> </a:t>
            </a:r>
            <a:r>
              <a:rPr lang="en-US" altLang="zh-CN" dirty="0"/>
              <a:t>funny,</a:t>
            </a:r>
            <a:r>
              <a:rPr lang="zh-CN" altLang="en-US" dirty="0"/>
              <a:t> </a:t>
            </a:r>
            <a:r>
              <a:rPr lang="en-US" altLang="zh-CN" dirty="0"/>
              <a:t>and</a:t>
            </a:r>
            <a:r>
              <a:rPr lang="zh-CN" altLang="en-US" dirty="0"/>
              <a:t> </a:t>
            </a:r>
            <a:r>
              <a:rPr lang="en-US" altLang="zh-CN" dirty="0"/>
              <a:t>produce</a:t>
            </a:r>
            <a:r>
              <a:rPr lang="zh-CN" altLang="en-US" dirty="0"/>
              <a:t> </a:t>
            </a:r>
            <a:r>
              <a:rPr lang="en-US" altLang="zh-CN" dirty="0"/>
              <a:t>non-qualified</a:t>
            </a:r>
            <a:r>
              <a:rPr lang="zh-CN" altLang="en-US" dirty="0"/>
              <a:t> </a:t>
            </a:r>
            <a:r>
              <a:rPr lang="en-US" altLang="zh-CN" dirty="0"/>
              <a:t>devices.</a:t>
            </a:r>
            <a:r>
              <a:rPr lang="zh-CN" altLang="en-US" dirty="0"/>
              <a:t> </a:t>
            </a:r>
            <a:r>
              <a:rPr lang="en-US" altLang="zh-CN" dirty="0"/>
              <a:t>They</a:t>
            </a:r>
            <a:r>
              <a:rPr lang="zh-CN" altLang="en-US" dirty="0"/>
              <a:t> </a:t>
            </a:r>
            <a:r>
              <a:rPr lang="en-US" altLang="zh-CN" dirty="0"/>
              <a:t>usually</a:t>
            </a:r>
            <a:r>
              <a:rPr lang="zh-CN" altLang="en-US" dirty="0"/>
              <a:t> </a:t>
            </a:r>
            <a:r>
              <a:rPr lang="en-US" altLang="zh-CN" dirty="0"/>
              <a:t>do</a:t>
            </a:r>
            <a:r>
              <a:rPr lang="zh-CN" altLang="en-US" dirty="0"/>
              <a:t> </a:t>
            </a:r>
            <a:r>
              <a:rPr lang="en-US" altLang="zh-CN" dirty="0"/>
              <a:t>regular</a:t>
            </a:r>
            <a:r>
              <a:rPr lang="zh-CN" altLang="en-US" dirty="0"/>
              <a:t> </a:t>
            </a:r>
            <a:r>
              <a:rPr lang="en-US" altLang="zh-CN" dirty="0"/>
              <a:t>maintenance</a:t>
            </a:r>
            <a:r>
              <a:rPr lang="zh-CN" altLang="en-US" dirty="0"/>
              <a:t> </a:t>
            </a:r>
            <a:r>
              <a:rPr lang="en-US" altLang="zh-CN" dirty="0"/>
              <a:t>and</a:t>
            </a:r>
            <a:r>
              <a:rPr lang="zh-CN" altLang="en-US" dirty="0"/>
              <a:t> </a:t>
            </a:r>
            <a:r>
              <a:rPr lang="en-US" altLang="zh-CN" dirty="0"/>
              <a:t>when</a:t>
            </a:r>
            <a:r>
              <a:rPr lang="zh-CN" altLang="en-US" dirty="0"/>
              <a:t> </a:t>
            </a:r>
            <a:r>
              <a:rPr lang="en-US" altLang="zh-CN" dirty="0"/>
              <a:t>the</a:t>
            </a:r>
            <a:r>
              <a:rPr lang="zh-CN" altLang="en-US" dirty="0"/>
              <a:t> </a:t>
            </a:r>
            <a:r>
              <a:rPr lang="en-US" altLang="zh-CN" dirty="0"/>
              <a:t>machine</a:t>
            </a:r>
            <a:r>
              <a:rPr lang="zh-CN" altLang="en-US" dirty="0"/>
              <a:t> </a:t>
            </a:r>
            <a:r>
              <a:rPr lang="en-US" altLang="zh-CN" dirty="0"/>
              <a:t>fails,</a:t>
            </a:r>
            <a:r>
              <a:rPr lang="zh-CN" altLang="en-US" dirty="0"/>
              <a:t> </a:t>
            </a:r>
            <a:r>
              <a:rPr lang="en-US" altLang="zh-CN" dirty="0"/>
              <a:t>just</a:t>
            </a:r>
            <a:r>
              <a:rPr lang="zh-CN" altLang="en-US" dirty="0"/>
              <a:t> </a:t>
            </a:r>
            <a:r>
              <a:rPr lang="en-US" altLang="zh-CN" dirty="0"/>
              <a:t>replace</a:t>
            </a:r>
            <a:r>
              <a:rPr lang="zh-CN" altLang="en-US" dirty="0"/>
              <a:t> </a:t>
            </a:r>
            <a:r>
              <a:rPr lang="en-US" altLang="zh-CN" dirty="0"/>
              <a:t>it.</a:t>
            </a:r>
            <a:r>
              <a:rPr lang="zh-CN" altLang="en-US" dirty="0"/>
              <a:t> </a:t>
            </a:r>
            <a:r>
              <a:rPr lang="en-US" altLang="zh-CN" dirty="0"/>
              <a:t>This</a:t>
            </a:r>
            <a:r>
              <a:rPr lang="zh-CN" altLang="en-US" dirty="0"/>
              <a:t> </a:t>
            </a:r>
            <a:r>
              <a:rPr lang="en-US" altLang="zh-CN" dirty="0"/>
              <a:t>collaboration</a:t>
            </a:r>
            <a:r>
              <a:rPr lang="zh-CN" altLang="en-US" dirty="0"/>
              <a:t> </a:t>
            </a:r>
            <a:r>
              <a:rPr lang="en-US" altLang="zh-CN" dirty="0"/>
              <a:t>is</a:t>
            </a:r>
            <a:r>
              <a:rPr lang="zh-CN" altLang="en-US" dirty="0"/>
              <a:t> </a:t>
            </a:r>
            <a:r>
              <a:rPr lang="en-US" altLang="zh-CN" dirty="0"/>
              <a:t>to</a:t>
            </a:r>
            <a:r>
              <a:rPr lang="zh-CN" altLang="en-US" dirty="0"/>
              <a:t> </a:t>
            </a:r>
            <a:r>
              <a:rPr lang="en-US" altLang="zh-CN" dirty="0"/>
              <a:t>give</a:t>
            </a:r>
            <a:r>
              <a:rPr lang="zh-CN" altLang="en-US" dirty="0"/>
              <a:t> </a:t>
            </a:r>
            <a:r>
              <a:rPr lang="en-US" altLang="zh-CN" dirty="0"/>
              <a:t>alarms</a:t>
            </a:r>
            <a:r>
              <a:rPr lang="zh-CN" altLang="en-US" dirty="0"/>
              <a:t> </a:t>
            </a:r>
            <a:r>
              <a:rPr lang="en-US" altLang="zh-CN" dirty="0"/>
              <a:t>before</a:t>
            </a:r>
            <a:r>
              <a:rPr lang="zh-CN" altLang="en-US" dirty="0"/>
              <a:t> </a:t>
            </a:r>
            <a:r>
              <a:rPr lang="en-US" altLang="zh-CN" dirty="0"/>
              <a:t>the</a:t>
            </a:r>
            <a:r>
              <a:rPr lang="zh-CN" altLang="en-US" dirty="0"/>
              <a:t> </a:t>
            </a:r>
            <a:r>
              <a:rPr lang="en-US" altLang="zh-CN" dirty="0"/>
              <a:t>machine</a:t>
            </a:r>
            <a:r>
              <a:rPr lang="zh-CN" altLang="en-US" dirty="0"/>
              <a:t> </a:t>
            </a:r>
            <a:r>
              <a:rPr lang="en-US" altLang="zh-CN" dirty="0"/>
              <a:t>fails,</a:t>
            </a:r>
            <a:r>
              <a:rPr lang="zh-CN" altLang="en-US" dirty="0"/>
              <a:t> </a:t>
            </a:r>
            <a:r>
              <a:rPr lang="en-US" altLang="zh-CN" dirty="0"/>
              <a:t>so</a:t>
            </a:r>
            <a:r>
              <a:rPr lang="zh-CN" altLang="en-US" dirty="0"/>
              <a:t> </a:t>
            </a:r>
            <a:r>
              <a:rPr lang="en-US" altLang="zh-CN" dirty="0"/>
              <a:t>we</a:t>
            </a:r>
            <a:r>
              <a:rPr lang="zh-CN" altLang="en-US" dirty="0"/>
              <a:t> </a:t>
            </a:r>
            <a:r>
              <a:rPr lang="en-US" altLang="zh-CN" dirty="0"/>
              <a:t>can</a:t>
            </a:r>
            <a:r>
              <a:rPr lang="zh-CN" altLang="en-US" dirty="0"/>
              <a:t> </a:t>
            </a:r>
            <a:r>
              <a:rPr lang="en-US" altLang="zh-CN" dirty="0"/>
              <a:t>save</a:t>
            </a:r>
            <a:r>
              <a:rPr lang="zh-CN" altLang="en-US" dirty="0"/>
              <a:t> </a:t>
            </a:r>
            <a:r>
              <a:rPr lang="en-US" altLang="zh-CN" dirty="0"/>
              <a:t>cost</a:t>
            </a:r>
            <a:r>
              <a:rPr lang="zh-CN" altLang="en-US" dirty="0"/>
              <a:t> </a:t>
            </a:r>
            <a:r>
              <a:rPr lang="en-US" altLang="zh-CN" dirty="0"/>
              <a:t>for</a:t>
            </a:r>
            <a:r>
              <a:rPr lang="zh-CN" altLang="en-US" dirty="0"/>
              <a:t> </a:t>
            </a:r>
            <a:r>
              <a:rPr lang="en-US" altLang="zh-CN" dirty="0"/>
              <a:t>regular</a:t>
            </a:r>
            <a:r>
              <a:rPr lang="zh-CN" altLang="en-US" dirty="0"/>
              <a:t> </a:t>
            </a:r>
            <a:r>
              <a:rPr lang="en-US" altLang="zh-CN" dirty="0" err="1"/>
              <a:t>maintaenances</a:t>
            </a:r>
            <a:r>
              <a:rPr lang="en-US" altLang="zh-CN" dirty="0"/>
              <a:t>,</a:t>
            </a:r>
            <a:r>
              <a:rPr lang="zh-CN" altLang="en-US" dirty="0"/>
              <a:t> </a:t>
            </a:r>
            <a:r>
              <a:rPr lang="en-US" altLang="zh-CN" dirty="0"/>
              <a:t>and</a:t>
            </a:r>
            <a:r>
              <a:rPr lang="zh-CN" altLang="en-US" dirty="0"/>
              <a:t> </a:t>
            </a:r>
            <a:r>
              <a:rPr lang="en-US" altLang="zh-CN" dirty="0"/>
              <a:t>for</a:t>
            </a:r>
            <a:r>
              <a:rPr lang="zh-CN" altLang="en-US" dirty="0"/>
              <a:t> </a:t>
            </a:r>
            <a:r>
              <a:rPr lang="en-US" altLang="zh-CN" dirty="0"/>
              <a:t>not</a:t>
            </a:r>
            <a:r>
              <a:rPr lang="zh-CN" altLang="en-US" dirty="0"/>
              <a:t> </a:t>
            </a:r>
            <a:r>
              <a:rPr lang="en-US" altLang="zh-CN" dirty="0"/>
              <a:t>producing</a:t>
            </a:r>
            <a:r>
              <a:rPr lang="zh-CN" altLang="en-US" dirty="0"/>
              <a:t> </a:t>
            </a:r>
            <a:r>
              <a:rPr lang="en-US" altLang="zh-CN" dirty="0"/>
              <a:t>non-qualified</a:t>
            </a:r>
            <a:r>
              <a:rPr lang="zh-CN" altLang="en-US" dirty="0"/>
              <a:t> </a:t>
            </a:r>
            <a:r>
              <a:rPr lang="en-US" altLang="zh-CN" dirty="0"/>
              <a:t>devices.</a:t>
            </a:r>
            <a:r>
              <a:rPr lang="zh-CN" altLang="en-US" dirty="0"/>
              <a:t> </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17</a:t>
            </a:fld>
            <a:endParaRPr lang="en-US"/>
          </a:p>
        </p:txBody>
      </p:sp>
    </p:spTree>
    <p:extLst>
      <p:ext uri="{BB962C8B-B14F-4D97-AF65-F5344CB8AC3E}">
        <p14:creationId xmlns:p14="http://schemas.microsoft.com/office/powerpoint/2010/main" val="1339206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a:t>
            </a:r>
            <a:r>
              <a:rPr lang="zh-CN" altLang="en-US" dirty="0"/>
              <a:t> </a:t>
            </a:r>
            <a:r>
              <a:rPr lang="en-US" altLang="zh-CN" dirty="0"/>
              <a:t>have</a:t>
            </a:r>
            <a:r>
              <a:rPr lang="zh-CN" altLang="en-US" dirty="0"/>
              <a:t> </a:t>
            </a:r>
            <a:r>
              <a:rPr lang="en-US" altLang="zh-CN" dirty="0"/>
              <a:t>deployed</a:t>
            </a:r>
            <a:r>
              <a:rPr lang="zh-CN" altLang="en-US" dirty="0"/>
              <a:t> </a:t>
            </a:r>
            <a:r>
              <a:rPr lang="en-US" altLang="zh-CN" dirty="0"/>
              <a:t>this</a:t>
            </a:r>
            <a:r>
              <a:rPr lang="zh-CN" altLang="en-US" dirty="0"/>
              <a:t> </a:t>
            </a:r>
            <a:r>
              <a:rPr lang="en-US" altLang="zh-CN" dirty="0"/>
              <a:t>end</a:t>
            </a:r>
            <a:r>
              <a:rPr lang="zh-CN" altLang="en-US" dirty="0"/>
              <a:t> </a:t>
            </a:r>
            <a:r>
              <a:rPr lang="en-US" altLang="zh-CN" dirty="0"/>
              <a:t>to</a:t>
            </a:r>
            <a:r>
              <a:rPr lang="zh-CN" altLang="en-US" dirty="0"/>
              <a:t> </a:t>
            </a:r>
            <a:r>
              <a:rPr lang="en-US" altLang="zh-CN" dirty="0"/>
              <a:t>end</a:t>
            </a:r>
            <a:r>
              <a:rPr lang="zh-CN" altLang="en-US" dirty="0"/>
              <a:t> </a:t>
            </a:r>
            <a:r>
              <a:rPr lang="en-US" altLang="zh-CN" dirty="0"/>
              <a:t>flow</a:t>
            </a:r>
            <a:r>
              <a:rPr lang="zh-CN" altLang="en-US" dirty="0"/>
              <a:t> </a:t>
            </a:r>
            <a:r>
              <a:rPr lang="en-US" altLang="zh-CN" dirty="0"/>
              <a:t>on</a:t>
            </a:r>
            <a:r>
              <a:rPr lang="zh-CN" altLang="en-US" dirty="0"/>
              <a:t> </a:t>
            </a:r>
            <a:r>
              <a:rPr lang="en-US" altLang="zh-CN" dirty="0"/>
              <a:t>spark.</a:t>
            </a:r>
            <a:r>
              <a:rPr lang="zh-CN" altLang="en-US" dirty="0"/>
              <a:t> </a:t>
            </a:r>
            <a:r>
              <a:rPr lang="en-US" altLang="zh-CN" dirty="0"/>
              <a:t>We</a:t>
            </a:r>
            <a:r>
              <a:rPr lang="zh-CN" altLang="en-US" dirty="0"/>
              <a:t> </a:t>
            </a:r>
            <a:r>
              <a:rPr lang="en-US" altLang="zh-CN" dirty="0"/>
              <a:t>read</a:t>
            </a:r>
            <a:r>
              <a:rPr lang="zh-CN" altLang="en-US" dirty="0"/>
              <a:t> </a:t>
            </a:r>
            <a:r>
              <a:rPr lang="en-US" altLang="zh-CN" dirty="0"/>
              <a:t>the</a:t>
            </a:r>
            <a:r>
              <a:rPr lang="zh-CN" altLang="en-US" dirty="0"/>
              <a:t> </a:t>
            </a:r>
            <a:r>
              <a:rPr lang="en-US" altLang="zh-CN" dirty="0"/>
              <a:t>raw</a:t>
            </a:r>
            <a:r>
              <a:rPr lang="zh-CN" altLang="en-US" dirty="0"/>
              <a:t> </a:t>
            </a:r>
            <a:r>
              <a:rPr lang="en-US" altLang="zh-CN" dirty="0"/>
              <a:t>data</a:t>
            </a:r>
            <a:r>
              <a:rPr lang="zh-CN" altLang="en-US" dirty="0"/>
              <a:t> </a:t>
            </a:r>
            <a:r>
              <a:rPr lang="en-US" altLang="zh-CN" dirty="0"/>
              <a:t>using</a:t>
            </a:r>
            <a:r>
              <a:rPr lang="zh-CN" altLang="en-US" dirty="0"/>
              <a:t> </a:t>
            </a:r>
            <a:r>
              <a:rPr lang="en-US" altLang="zh-CN" dirty="0"/>
              <a:t>spark,</a:t>
            </a:r>
            <a:r>
              <a:rPr lang="zh-CN" altLang="en-US" dirty="0"/>
              <a:t> </a:t>
            </a:r>
            <a:r>
              <a:rPr lang="en-US" altLang="zh-CN" dirty="0"/>
              <a:t>then</a:t>
            </a:r>
            <a:r>
              <a:rPr lang="zh-CN" altLang="en-US" dirty="0"/>
              <a:t> </a:t>
            </a:r>
            <a:r>
              <a:rPr lang="en-US" altLang="zh-CN" dirty="0"/>
              <a:t>we</a:t>
            </a:r>
            <a:r>
              <a:rPr lang="zh-CN" altLang="en-US" dirty="0"/>
              <a:t> </a:t>
            </a:r>
            <a:r>
              <a:rPr lang="en-US" altLang="zh-CN" dirty="0"/>
              <a:t>….</a:t>
            </a:r>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18</a:t>
            </a:fld>
            <a:endParaRPr lang="en-US"/>
          </a:p>
        </p:txBody>
      </p:sp>
    </p:spTree>
    <p:extLst>
      <p:ext uri="{BB962C8B-B14F-4D97-AF65-F5344CB8AC3E}">
        <p14:creationId xmlns:p14="http://schemas.microsoft.com/office/powerpoint/2010/main" val="2454241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t>We</a:t>
            </a:r>
            <a:r>
              <a:rPr lang="zh-CN" altLang="en-US" dirty="0"/>
              <a:t> </a:t>
            </a:r>
            <a:r>
              <a:rPr lang="en-US" altLang="zh-CN" dirty="0"/>
              <a:t>load</a:t>
            </a:r>
            <a:r>
              <a:rPr lang="zh-CN" altLang="en-US" dirty="0"/>
              <a:t> </a:t>
            </a:r>
            <a:r>
              <a:rPr lang="en-US" altLang="zh-CN" dirty="0"/>
              <a:t>data</a:t>
            </a:r>
            <a:r>
              <a:rPr lang="zh-CN" altLang="en-US" dirty="0"/>
              <a:t> </a:t>
            </a:r>
            <a:r>
              <a:rPr lang="en-US" altLang="zh-CN" dirty="0"/>
              <a:t>using</a:t>
            </a:r>
            <a:r>
              <a:rPr lang="zh-CN" altLang="en-US" dirty="0"/>
              <a:t> </a:t>
            </a:r>
            <a:r>
              <a:rPr lang="en-US" altLang="zh-CN" dirty="0"/>
              <a:t>spark,</a:t>
            </a:r>
            <a:r>
              <a:rPr lang="zh-CN" altLang="en-US" dirty="0"/>
              <a:t> </a:t>
            </a:r>
            <a:r>
              <a:rPr lang="en-US" altLang="zh-CN" dirty="0"/>
              <a:t>the</a:t>
            </a:r>
            <a:r>
              <a:rPr lang="zh-CN" altLang="en-US" dirty="0"/>
              <a:t> </a:t>
            </a:r>
            <a:r>
              <a:rPr lang="en-US" altLang="zh-CN" dirty="0"/>
              <a:t>process</a:t>
            </a:r>
            <a:r>
              <a:rPr lang="zh-CN" altLang="en-US" dirty="0"/>
              <a:t> </a:t>
            </a:r>
            <a:r>
              <a:rPr lang="en-US" altLang="zh-CN" dirty="0"/>
              <a:t>it.</a:t>
            </a:r>
            <a:r>
              <a:rPr lang="zh-CN" altLang="en-US" dirty="0"/>
              <a:t> </a:t>
            </a:r>
            <a:r>
              <a:rPr lang="en-US" altLang="zh-CN" dirty="0"/>
              <a:t>the</a:t>
            </a:r>
            <a:r>
              <a:rPr lang="zh-CN" altLang="en-US" dirty="0"/>
              <a:t> </a:t>
            </a:r>
            <a:r>
              <a:rPr lang="en-US" altLang="zh-CN" dirty="0"/>
              <a:t>raw</a:t>
            </a:r>
            <a:r>
              <a:rPr lang="zh-CN" altLang="en-US" dirty="0"/>
              <a:t> </a:t>
            </a:r>
            <a:r>
              <a:rPr lang="en-US" altLang="zh-CN" dirty="0"/>
              <a:t>data</a:t>
            </a:r>
            <a:r>
              <a:rPr lang="zh-CN" altLang="en-US" dirty="0"/>
              <a:t> </a:t>
            </a:r>
            <a:r>
              <a:rPr lang="en-US" altLang="zh-CN" dirty="0"/>
              <a:t>are</a:t>
            </a:r>
            <a:r>
              <a:rPr lang="zh-CN" altLang="en-US" dirty="0"/>
              <a:t> </a:t>
            </a:r>
            <a:r>
              <a:rPr lang="en-US" altLang="zh-CN" dirty="0"/>
              <a:t>sampled</a:t>
            </a:r>
            <a:r>
              <a:rPr lang="zh-CN" altLang="en-US" dirty="0"/>
              <a:t> </a:t>
            </a:r>
            <a:r>
              <a:rPr lang="en-US" altLang="zh-CN" dirty="0"/>
              <a:t>at</a:t>
            </a:r>
            <a:r>
              <a:rPr lang="zh-CN" altLang="en-US" dirty="0"/>
              <a:t> </a:t>
            </a:r>
            <a:r>
              <a:rPr lang="en-US" sz="1200" b="0" i="0" u="none" strike="noStrike" kern="1200" dirty="0">
                <a:solidFill>
                  <a:schemeClr val="tx1"/>
                </a:solidFill>
                <a:effectLst/>
                <a:latin typeface="+mn-lt"/>
                <a:ea typeface="+mn-ea"/>
                <a:cs typeface="+mn-cs"/>
              </a:rPr>
              <a:t>20 kHz</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we extracted statistics of each second as features, including root mean square (RMS), kurtosis, peak, and energy values </a:t>
            </a:r>
            <a:r>
              <a:rPr lang="en-US" altLang="zh-CN" sz="1200" b="0" i="0" u="none" strike="noStrike" kern="1200" dirty="0">
                <a:solidFill>
                  <a:schemeClr val="tx1"/>
                </a:solidFill>
                <a:effectLst/>
                <a:latin typeface="+mn-lt"/>
                <a:ea typeface="+mn-ea"/>
                <a:cs typeface="+mn-cs"/>
              </a:rPr>
              <a:t>at</a:t>
            </a:r>
            <a:r>
              <a:rPr lang="zh-CN" altLang="en-US" sz="1200" b="0" i="0" u="none" strike="noStrike" kern="1200" dirty="0">
                <a:solidFill>
                  <a:schemeClr val="tx1"/>
                </a:solidFill>
                <a:effectLst/>
                <a:latin typeface="+mn-lt"/>
                <a:ea typeface="+mn-ea"/>
                <a:cs typeface="+mn-cs"/>
              </a:rPr>
              <a:t> </a:t>
            </a:r>
            <a:r>
              <a:rPr lang="en-US" altLang="zh-CN" dirty="0"/>
              <a:t>each</a:t>
            </a:r>
            <a:r>
              <a:rPr lang="zh-CN" altLang="en-US" dirty="0"/>
              <a:t> </a:t>
            </a:r>
            <a:r>
              <a:rPr lang="en-US" altLang="zh-CN" dirty="0"/>
              <a:t>second.</a:t>
            </a:r>
            <a:r>
              <a:rPr lang="zh-CN" altLang="en-US" dirty="0"/>
              <a:t> </a:t>
            </a:r>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19</a:t>
            </a:fld>
            <a:endParaRPr lang="en-US"/>
          </a:p>
        </p:txBody>
      </p:sp>
    </p:spTree>
    <p:extLst>
      <p:ext uri="{BB962C8B-B14F-4D97-AF65-F5344CB8AC3E}">
        <p14:creationId xmlns:p14="http://schemas.microsoft.com/office/powerpoint/2010/main" val="3693007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a:t>
            </a:fld>
            <a:endParaRPr lang="en-US"/>
          </a:p>
        </p:txBody>
      </p:sp>
    </p:spTree>
    <p:extLst>
      <p:ext uri="{BB962C8B-B14F-4D97-AF65-F5344CB8AC3E}">
        <p14:creationId xmlns:p14="http://schemas.microsoft.com/office/powerpoint/2010/main" val="2327828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Then</a:t>
            </a:r>
            <a:r>
              <a:rPr lang="zh-CN" altLang="en-US" dirty="0"/>
              <a:t> </a:t>
            </a:r>
            <a:r>
              <a:rPr lang="en-US" altLang="zh-CN" dirty="0"/>
              <a:t>we</a:t>
            </a:r>
            <a:r>
              <a:rPr lang="zh-CN" altLang="en-US" dirty="0"/>
              <a:t> </a:t>
            </a:r>
            <a:r>
              <a:rPr lang="en-US" altLang="zh-CN" dirty="0"/>
              <a:t>define</a:t>
            </a:r>
            <a:r>
              <a:rPr lang="zh-CN" altLang="en-US" dirty="0"/>
              <a:t> </a:t>
            </a:r>
            <a:r>
              <a:rPr lang="en-US" altLang="zh-CN" dirty="0"/>
              <a:t>a</a:t>
            </a:r>
            <a:r>
              <a:rPr lang="zh-CN" altLang="en-US" dirty="0"/>
              <a:t> </a:t>
            </a:r>
            <a:r>
              <a:rPr lang="en-US" altLang="zh-CN" dirty="0" err="1"/>
              <a:t>lstm</a:t>
            </a:r>
            <a:r>
              <a:rPr lang="en-US" altLang="zh-CN" dirty="0"/>
              <a:t>-based</a:t>
            </a:r>
            <a:r>
              <a:rPr lang="zh-CN" altLang="en-US" dirty="0"/>
              <a:t> </a:t>
            </a:r>
            <a:r>
              <a:rPr lang="en-US" altLang="zh-CN" dirty="0"/>
              <a:t>anomaly</a:t>
            </a:r>
            <a:r>
              <a:rPr lang="zh-CN" altLang="en-US" dirty="0"/>
              <a:t> </a:t>
            </a:r>
            <a:r>
              <a:rPr lang="en-US" altLang="zh-CN" dirty="0"/>
              <a:t>detector.</a:t>
            </a:r>
            <a:r>
              <a:rPr lang="zh-CN" altLang="en-US" dirty="0"/>
              <a:t> </a:t>
            </a:r>
            <a:r>
              <a:rPr lang="en-US" altLang="zh-CN" dirty="0"/>
              <a:t>In</a:t>
            </a:r>
            <a:r>
              <a:rPr lang="zh-CN" altLang="en-US" dirty="0"/>
              <a:t> </a:t>
            </a:r>
            <a:r>
              <a:rPr lang="en-US" altLang="zh-CN" dirty="0"/>
              <a:t>the</a:t>
            </a:r>
            <a:r>
              <a:rPr lang="zh-CN" altLang="en-US" dirty="0"/>
              <a:t> </a:t>
            </a:r>
            <a:r>
              <a:rPr lang="en-US" altLang="zh-CN" dirty="0"/>
              <a:t>middle,</a:t>
            </a:r>
            <a:r>
              <a:rPr lang="zh-CN" altLang="en-US" dirty="0"/>
              <a:t> </a:t>
            </a:r>
            <a:r>
              <a:rPr lang="en-US" altLang="zh-CN" dirty="0"/>
              <a:t>we</a:t>
            </a:r>
            <a:r>
              <a:rPr lang="zh-CN" altLang="en-US" dirty="0"/>
              <a:t> </a:t>
            </a:r>
            <a:r>
              <a:rPr lang="en-US" altLang="zh-CN" dirty="0"/>
              <a:t>have</a:t>
            </a:r>
            <a:r>
              <a:rPr lang="zh-CN" altLang="en-US" dirty="0"/>
              <a:t> </a:t>
            </a:r>
            <a:r>
              <a:rPr lang="en-US" altLang="zh-CN" dirty="0"/>
              <a:t>3</a:t>
            </a:r>
            <a:r>
              <a:rPr lang="zh-CN" altLang="en-US" dirty="0"/>
              <a:t> </a:t>
            </a:r>
            <a:r>
              <a:rPr lang="en-US" altLang="zh-CN" dirty="0"/>
              <a:t>layers</a:t>
            </a:r>
            <a:r>
              <a:rPr lang="zh-CN" altLang="en-US" dirty="0"/>
              <a:t> </a:t>
            </a:r>
            <a:r>
              <a:rPr lang="en-US" altLang="zh-CN" dirty="0"/>
              <a:t>of</a:t>
            </a:r>
            <a:r>
              <a:rPr lang="zh-CN" altLang="en-US" dirty="0"/>
              <a:t> </a:t>
            </a:r>
            <a:r>
              <a:rPr lang="en-US" altLang="zh-CN" dirty="0"/>
              <a:t>LSTM,</a:t>
            </a:r>
            <a:r>
              <a:rPr lang="zh-CN" altLang="en-US" dirty="0"/>
              <a:t> </a:t>
            </a:r>
            <a:r>
              <a:rPr lang="en-US" altLang="zh-CN" dirty="0"/>
              <a:t>the</a:t>
            </a:r>
            <a:r>
              <a:rPr lang="zh-CN" altLang="en-US" dirty="0"/>
              <a:t> </a:t>
            </a:r>
            <a:r>
              <a:rPr lang="en-US" altLang="zh-CN" dirty="0"/>
              <a:t>input</a:t>
            </a:r>
            <a:r>
              <a:rPr lang="zh-CN" altLang="en-US" dirty="0"/>
              <a:t> </a:t>
            </a:r>
            <a:r>
              <a:rPr lang="en-US" altLang="zh-CN" dirty="0"/>
              <a:t>is</a:t>
            </a:r>
            <a:r>
              <a:rPr lang="zh-CN" altLang="en-US" dirty="0"/>
              <a:t> </a:t>
            </a:r>
            <a:r>
              <a:rPr lang="en-US" altLang="zh-CN" dirty="0"/>
              <a:t>50</a:t>
            </a:r>
            <a:r>
              <a:rPr lang="zh-CN" altLang="en-US" dirty="0"/>
              <a:t> </a:t>
            </a:r>
            <a:r>
              <a:rPr lang="en-US" altLang="zh-CN" dirty="0"/>
              <a:t>timesteps</a:t>
            </a:r>
            <a:r>
              <a:rPr lang="zh-CN" altLang="en-US" dirty="0"/>
              <a:t> </a:t>
            </a:r>
            <a:r>
              <a:rPr lang="en-US" altLang="zh-CN" dirty="0"/>
              <a:t>of</a:t>
            </a:r>
            <a:r>
              <a:rPr lang="zh-CN" altLang="en-US" dirty="0"/>
              <a:t> </a:t>
            </a:r>
            <a:r>
              <a:rPr lang="en-US" altLang="zh-CN" dirty="0"/>
              <a:t>features.</a:t>
            </a:r>
            <a:r>
              <a:rPr lang="zh-CN" altLang="en-US" dirty="0"/>
              <a:t> </a:t>
            </a:r>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20</a:t>
            </a:fld>
            <a:endParaRPr lang="en-US"/>
          </a:p>
        </p:txBody>
      </p:sp>
    </p:spTree>
    <p:extLst>
      <p:ext uri="{BB962C8B-B14F-4D97-AF65-F5344CB8AC3E}">
        <p14:creationId xmlns:p14="http://schemas.microsoft.com/office/powerpoint/2010/main" val="3884481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Anomalies are defined when the next data points are distant from RNN predictions. </a:t>
            </a:r>
          </a:p>
        </p:txBody>
      </p:sp>
      <p:sp>
        <p:nvSpPr>
          <p:cNvPr id="4" name="Slide Number Placeholder 3"/>
          <p:cNvSpPr>
            <a:spLocks noGrp="1"/>
          </p:cNvSpPr>
          <p:nvPr>
            <p:ph type="sldNum" sz="quarter" idx="5"/>
          </p:nvPr>
        </p:nvSpPr>
        <p:spPr/>
        <p:txBody>
          <a:bodyPr/>
          <a:lstStyle/>
          <a:p>
            <a:fld id="{D61C8689-8455-3546-ADF9-3B7273760F66}" type="slidenum">
              <a:rPr lang="en-US" smtClean="0"/>
              <a:pPr/>
              <a:t>21</a:t>
            </a:fld>
            <a:endParaRPr lang="en-US"/>
          </a:p>
        </p:txBody>
      </p:sp>
    </p:spTree>
    <p:extLst>
      <p:ext uri="{BB962C8B-B14F-4D97-AF65-F5344CB8AC3E}">
        <p14:creationId xmlns:p14="http://schemas.microsoft.com/office/powerpoint/2010/main" val="1743322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buFont typeface="Arial" panose="020B0604020202020204" pitchFamily="34" charset="0"/>
              <a:buNone/>
            </a:pPr>
            <a:r>
              <a:rPr lang="en-US" altLang="zh-CN" dirty="0"/>
              <a:t>To</a:t>
            </a:r>
            <a:r>
              <a:rPr lang="zh-CN" altLang="en-US" dirty="0"/>
              <a:t> </a:t>
            </a:r>
            <a:r>
              <a:rPr lang="en-US" altLang="zh-CN" dirty="0"/>
              <a:t>detect</a:t>
            </a:r>
            <a:r>
              <a:rPr lang="zh-CN" altLang="en-US" dirty="0"/>
              <a:t> </a:t>
            </a:r>
            <a:r>
              <a:rPr lang="en-US" altLang="zh-CN" dirty="0"/>
              <a:t>if</a:t>
            </a:r>
            <a:r>
              <a:rPr lang="zh-CN" altLang="en-US" dirty="0"/>
              <a:t> </a:t>
            </a:r>
            <a:r>
              <a:rPr lang="en-US" altLang="zh-CN" dirty="0"/>
              <a:t>somebody</a:t>
            </a:r>
            <a:r>
              <a:rPr lang="zh-CN" altLang="en-US" dirty="0"/>
              <a:t> </a:t>
            </a:r>
            <a:r>
              <a:rPr lang="en-US" altLang="zh-CN" dirty="0"/>
              <a:t>is</a:t>
            </a:r>
            <a:r>
              <a:rPr lang="zh-CN" altLang="en-US" dirty="0"/>
              <a:t> </a:t>
            </a:r>
            <a:r>
              <a:rPr lang="en-US" altLang="zh-CN" dirty="0"/>
              <a:t>attacking</a:t>
            </a:r>
            <a:r>
              <a:rPr lang="zh-CN" altLang="en-US" dirty="0"/>
              <a:t> </a:t>
            </a:r>
            <a:r>
              <a:rPr lang="en-US" altLang="zh-CN" dirty="0"/>
              <a:t>the</a:t>
            </a:r>
            <a:r>
              <a:rPr lang="zh-CN" altLang="en-US" dirty="0"/>
              <a:t> </a:t>
            </a:r>
            <a:r>
              <a:rPr lang="en-US" altLang="zh-CN" dirty="0"/>
              <a:t>server</a:t>
            </a:r>
            <a:r>
              <a:rPr lang="zh-CN" altLang="en-US" dirty="0"/>
              <a:t> </a:t>
            </a:r>
            <a:r>
              <a:rPr lang="en-US" altLang="zh-CN" dirty="0"/>
              <a:t>or</a:t>
            </a:r>
            <a:r>
              <a:rPr lang="zh-CN" altLang="en-US" dirty="0"/>
              <a:t> </a:t>
            </a:r>
            <a:r>
              <a:rPr lang="en-US" altLang="zh-CN" dirty="0"/>
              <a:t>other</a:t>
            </a:r>
            <a:r>
              <a:rPr lang="zh-CN" altLang="en-US" dirty="0"/>
              <a:t> </a:t>
            </a:r>
            <a:r>
              <a:rPr lang="en-US" altLang="zh-CN" dirty="0"/>
              <a:t>anomalies.</a:t>
            </a:r>
            <a:r>
              <a:rPr lang="zh-CN" altLang="en-US" dirty="0"/>
              <a:t> </a:t>
            </a:r>
            <a:endParaRPr lang="en-US" altLang="zh-CN"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22</a:t>
            </a:fld>
            <a:endParaRPr lang="en-US"/>
          </a:p>
        </p:txBody>
      </p:sp>
    </p:spTree>
    <p:extLst>
      <p:ext uri="{BB962C8B-B14F-4D97-AF65-F5344CB8AC3E}">
        <p14:creationId xmlns:p14="http://schemas.microsoft.com/office/powerpoint/2010/main" val="1214476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t>We</a:t>
            </a:r>
            <a:r>
              <a:rPr lang="zh-CN" altLang="en-US" dirty="0"/>
              <a:t> </a:t>
            </a:r>
            <a:r>
              <a:rPr lang="en-US" altLang="zh-CN" dirty="0"/>
              <a:t>built</a:t>
            </a:r>
            <a:r>
              <a:rPr lang="zh-CN" altLang="en-US" dirty="0"/>
              <a:t> </a:t>
            </a:r>
            <a:r>
              <a:rPr lang="en-US" altLang="zh-CN" dirty="0"/>
              <a:t>a</a:t>
            </a:r>
            <a:r>
              <a:rPr lang="zh-CN" altLang="en-US" dirty="0"/>
              <a:t> </a:t>
            </a:r>
            <a:r>
              <a:rPr lang="en-US" altLang="zh-CN" dirty="0"/>
              <a:t>similar</a:t>
            </a:r>
            <a:r>
              <a:rPr lang="zh-CN" altLang="en-US" dirty="0"/>
              <a:t> </a:t>
            </a:r>
            <a:r>
              <a:rPr lang="en-US" altLang="zh-CN" dirty="0"/>
              <a:t>solution.</a:t>
            </a:r>
            <a:r>
              <a:rPr lang="zh-CN" altLang="en-US" dirty="0"/>
              <a:t> </a:t>
            </a:r>
            <a:r>
              <a:rPr lang="en-US" altLang="zh-CN" dirty="0"/>
              <a:t>The</a:t>
            </a:r>
            <a:r>
              <a:rPr lang="zh-CN" altLang="en-US" dirty="0"/>
              <a:t> </a:t>
            </a:r>
            <a:r>
              <a:rPr lang="en-US" altLang="zh-CN" dirty="0"/>
              <a:t>difference</a:t>
            </a:r>
            <a:r>
              <a:rPr lang="zh-CN" altLang="en-US" dirty="0"/>
              <a:t> </a:t>
            </a:r>
            <a:r>
              <a:rPr lang="en-US" altLang="zh-CN" dirty="0"/>
              <a:t>is</a:t>
            </a:r>
            <a:r>
              <a:rPr lang="zh-CN" altLang="en-US" dirty="0"/>
              <a:t> </a:t>
            </a:r>
            <a:r>
              <a:rPr lang="en-US" altLang="zh-CN" dirty="0"/>
              <a:t>feature</a:t>
            </a:r>
            <a:r>
              <a:rPr lang="zh-CN" altLang="en-US" dirty="0"/>
              <a:t> </a:t>
            </a:r>
            <a:r>
              <a:rPr lang="en-US" altLang="zh-CN" dirty="0"/>
              <a:t>extraction,</a:t>
            </a:r>
            <a:r>
              <a:rPr lang="zh-CN" altLang="en-US" dirty="0"/>
              <a:t> </a:t>
            </a:r>
            <a:r>
              <a:rPr lang="en-US" altLang="zh-CN" dirty="0"/>
              <a:t>Count</a:t>
            </a:r>
            <a:r>
              <a:rPr lang="zh-CN" altLang="en-US" dirty="0"/>
              <a:t> </a:t>
            </a:r>
            <a:r>
              <a:rPr lang="en-US" altLang="zh-CN" dirty="0"/>
              <a:t>of</a:t>
            </a:r>
            <a:r>
              <a:rPr lang="zh-CN" altLang="en-US" dirty="0"/>
              <a:t> </a:t>
            </a:r>
            <a:r>
              <a:rPr lang="en-US" altLang="zh-CN" dirty="0"/>
              <a:t>Records,</a:t>
            </a:r>
            <a:r>
              <a:rPr lang="zh-CN" altLang="en-US" dirty="0"/>
              <a:t> </a:t>
            </a:r>
            <a:r>
              <a:rPr lang="en-US" altLang="zh-CN" dirty="0"/>
              <a:t>Distinct</a:t>
            </a:r>
            <a:r>
              <a:rPr lang="zh-CN" altLang="en-US" dirty="0"/>
              <a:t> </a:t>
            </a:r>
            <a:r>
              <a:rPr lang="en-US" altLang="zh-CN" dirty="0"/>
              <a:t>remotes,</a:t>
            </a:r>
            <a:r>
              <a:rPr lang="zh-CN" altLang="en-US" dirty="0"/>
              <a:t> </a:t>
            </a:r>
            <a:r>
              <a:rPr lang="en-US" altLang="zh-CN" dirty="0"/>
              <a:t>Average</a:t>
            </a:r>
            <a:r>
              <a:rPr lang="zh-CN" altLang="en-US" dirty="0"/>
              <a:t> </a:t>
            </a:r>
            <a:r>
              <a:rPr lang="en-US" altLang="zh-CN" dirty="0"/>
              <a:t>process</a:t>
            </a:r>
            <a:r>
              <a:rPr lang="zh-CN" altLang="en-US" dirty="0"/>
              <a:t> </a:t>
            </a:r>
            <a:r>
              <a:rPr lang="en-US" altLang="zh-CN" dirty="0"/>
              <a:t>time,</a:t>
            </a:r>
            <a:r>
              <a:rPr lang="zh-CN" altLang="en-US" dirty="0"/>
              <a:t> </a:t>
            </a:r>
            <a:r>
              <a:rPr lang="en-US" altLang="zh-CN" dirty="0"/>
              <a:t>for</a:t>
            </a:r>
            <a:r>
              <a:rPr lang="zh-CN" altLang="en-US" dirty="0"/>
              <a:t> </a:t>
            </a:r>
            <a:r>
              <a:rPr lang="en-US" altLang="zh-CN" dirty="0"/>
              <a:t>each</a:t>
            </a:r>
            <a:r>
              <a:rPr lang="zh-CN" altLang="en-US" dirty="0"/>
              <a:t> </a:t>
            </a:r>
            <a:r>
              <a:rPr lang="en-US" altLang="zh-CN" dirty="0"/>
              <a:t>10</a:t>
            </a:r>
            <a:r>
              <a:rPr lang="zh-CN" altLang="en-US" dirty="0"/>
              <a:t> </a:t>
            </a:r>
            <a:r>
              <a:rPr lang="en-US" altLang="zh-CN" dirty="0"/>
              <a:t>minutes.</a:t>
            </a:r>
            <a:r>
              <a:rPr lang="zh-CN" altLang="en-US" dirty="0"/>
              <a:t> </a:t>
            </a:r>
            <a:r>
              <a:rPr lang="en-US" altLang="zh-CN" dirty="0"/>
              <a:t>Build</a:t>
            </a:r>
            <a:r>
              <a:rPr lang="zh-CN" altLang="en-US" dirty="0"/>
              <a:t> </a:t>
            </a:r>
            <a:r>
              <a:rPr lang="en-US" altLang="zh-CN" dirty="0"/>
              <a:t>an</a:t>
            </a:r>
            <a:r>
              <a:rPr lang="zh-CN" altLang="en-US" dirty="0"/>
              <a:t> </a:t>
            </a:r>
            <a:r>
              <a:rPr lang="en-US" altLang="zh-CN" dirty="0"/>
              <a:t>anomaly</a:t>
            </a:r>
            <a:r>
              <a:rPr lang="zh-CN" altLang="en-US" dirty="0"/>
              <a:t> </a:t>
            </a:r>
            <a:r>
              <a:rPr lang="en-US" altLang="zh-CN" dirty="0"/>
              <a:t>detector</a:t>
            </a:r>
            <a:r>
              <a:rPr lang="zh-CN" altLang="en-US" dirty="0"/>
              <a:t> </a:t>
            </a:r>
            <a:r>
              <a:rPr lang="en-US" altLang="zh-CN" dirty="0"/>
              <a:t>model,</a:t>
            </a:r>
            <a:r>
              <a:rPr lang="zh-CN" altLang="en-US" dirty="0"/>
              <a:t> </a:t>
            </a:r>
            <a:r>
              <a:rPr lang="en-US" altLang="zh-CN" dirty="0"/>
              <a:t>use</a:t>
            </a:r>
            <a:r>
              <a:rPr lang="zh-CN" altLang="en-US" dirty="0"/>
              <a:t> </a:t>
            </a:r>
            <a:r>
              <a:rPr lang="en-US" altLang="zh-CN" dirty="0"/>
              <a:t>60</a:t>
            </a:r>
            <a:r>
              <a:rPr lang="zh-CN" altLang="en-US" dirty="0"/>
              <a:t> </a:t>
            </a:r>
            <a:r>
              <a:rPr lang="en-US" altLang="zh-CN" dirty="0"/>
              <a:t>steps</a:t>
            </a:r>
            <a:r>
              <a:rPr lang="zh-CN" altLang="en-US" dirty="0"/>
              <a:t> </a:t>
            </a:r>
            <a:r>
              <a:rPr lang="en-US" altLang="zh-CN" dirty="0"/>
              <a:t>to</a:t>
            </a:r>
            <a:r>
              <a:rPr lang="zh-CN" altLang="en-US" dirty="0"/>
              <a:t> </a:t>
            </a:r>
            <a:r>
              <a:rPr lang="en-US" altLang="zh-CN" dirty="0"/>
              <a:t>predict</a:t>
            </a:r>
            <a:r>
              <a:rPr lang="zh-CN" altLang="en-US" dirty="0"/>
              <a:t> </a:t>
            </a:r>
            <a:r>
              <a:rPr lang="en-US" altLang="zh-CN" dirty="0"/>
              <a:t>next</a:t>
            </a:r>
            <a:r>
              <a:rPr lang="zh-CN" altLang="en-US" dirty="0"/>
              <a:t> </a:t>
            </a:r>
            <a:r>
              <a:rPr lang="en-US" altLang="zh-CN" dirty="0"/>
              <a:t>time</a:t>
            </a:r>
            <a:r>
              <a:rPr lang="zh-CN" altLang="en-US" dirty="0"/>
              <a:t> </a:t>
            </a:r>
            <a:r>
              <a:rPr lang="en-US" altLang="zh-CN" dirty="0"/>
              <a:t>step.</a:t>
            </a:r>
            <a:r>
              <a:rPr lang="zh-CN" altLang="en-US" dirty="0"/>
              <a:t> </a:t>
            </a:r>
            <a:endParaRPr lang="en-US" altLang="zh-CN" dirty="0"/>
          </a:p>
          <a:p>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23</a:t>
            </a:fld>
            <a:endParaRPr lang="en-US"/>
          </a:p>
        </p:txBody>
      </p:sp>
    </p:spTree>
    <p:extLst>
      <p:ext uri="{BB962C8B-B14F-4D97-AF65-F5344CB8AC3E}">
        <p14:creationId xmlns:p14="http://schemas.microsoft.com/office/powerpoint/2010/main" val="691426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These functionalities and solutions - for example collecting and processing massive time series data (such as logs, sensor readings) -and the application of </a:t>
            </a:r>
            <a:r>
              <a:rPr lang="en-US" altLang="zh-CN" sz="1200" b="0" i="0" u="none" strike="noStrike" kern="1200" dirty="0">
                <a:solidFill>
                  <a:schemeClr val="tx1"/>
                </a:solidFill>
                <a:effectLst/>
                <a:latin typeface="+mn-lt"/>
                <a:ea typeface="+mn-ea"/>
                <a:cs typeface="+mn-cs"/>
              </a:rPr>
              <a:t>D</a:t>
            </a:r>
            <a:r>
              <a:rPr lang="en-US" sz="1200" b="0" i="0" u="none" strike="noStrike" kern="1200" dirty="0">
                <a:solidFill>
                  <a:schemeClr val="tx1"/>
                </a:solidFill>
                <a:effectLst/>
                <a:latin typeface="+mn-lt"/>
                <a:ea typeface="+mn-ea"/>
                <a:cs typeface="+mn-cs"/>
              </a:rPr>
              <a:t>NN to learn the patterns and predict the expected values </a:t>
            </a:r>
            <a:r>
              <a:rPr lang="en-US" altLang="zh-CN" sz="1200" b="0" i="0" u="none" strike="noStrike" kern="1200" dirty="0">
                <a:solidFill>
                  <a:schemeClr val="tx1"/>
                </a:solidFill>
                <a:effectLst/>
                <a:latin typeface="+mn-lt"/>
                <a:ea typeface="+mn-ea"/>
                <a:cs typeface="+mn-cs"/>
              </a:rPr>
              <a:t>and</a:t>
            </a:r>
            <a:r>
              <a:rPr lang="en-US" sz="1200" b="0" i="0" u="none" strike="noStrike" kern="1200" dirty="0">
                <a:solidFill>
                  <a:schemeClr val="tx1"/>
                </a:solidFill>
                <a:effectLst/>
                <a:latin typeface="+mn-lt"/>
                <a:ea typeface="+mn-ea"/>
                <a:cs typeface="+mn-cs"/>
              </a:rPr>
              <a:t> identify anomalies, are critical for many emerging smart systems, such as industrial, manufacturing, IoT, </a:t>
            </a:r>
            <a:r>
              <a:rPr lang="en-US" altLang="zh-CN" sz="1200" b="0" i="0" u="none" strike="noStrike" kern="1200" dirty="0">
                <a:solidFill>
                  <a:schemeClr val="tx1"/>
                </a:solidFill>
                <a:effectLst/>
                <a:latin typeface="+mn-lt"/>
                <a:ea typeface="+mn-ea"/>
                <a:cs typeface="+mn-cs"/>
              </a:rPr>
              <a:t>and</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so</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on</a:t>
            </a:r>
            <a:r>
              <a:rPr lang="en-US" sz="1200" b="0" i="0" u="none" strike="noStrike" kern="1200" dirty="0">
                <a:solidFill>
                  <a:schemeClr val="tx1"/>
                </a:solidFill>
                <a:effectLst/>
                <a:latin typeface="+mn-lt"/>
                <a:ea typeface="+mn-ea"/>
                <a:cs typeface="+mn-cs"/>
              </a:rPr>
              <a:t>. Anomaly detection of time series would likely to play a key role in the use cases such as monitoring and predictive maintenance. </a:t>
            </a:r>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26</a:t>
            </a:fld>
            <a:endParaRPr lang="en-US"/>
          </a:p>
        </p:txBody>
      </p:sp>
    </p:spTree>
    <p:extLst>
      <p:ext uri="{BB962C8B-B14F-4D97-AF65-F5344CB8AC3E}">
        <p14:creationId xmlns:p14="http://schemas.microsoft.com/office/powerpoint/2010/main" val="2233144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This</a:t>
            </a:r>
            <a:r>
              <a:rPr lang="zh-CN" altLang="en-US" dirty="0"/>
              <a:t> </a:t>
            </a:r>
            <a:r>
              <a:rPr lang="en-US" altLang="zh-CN" dirty="0"/>
              <a:t>is</a:t>
            </a:r>
            <a:r>
              <a:rPr lang="zh-CN" altLang="en-US" dirty="0"/>
              <a:t> </a:t>
            </a:r>
            <a:r>
              <a:rPr lang="en-US" altLang="zh-CN" dirty="0" err="1"/>
              <a:t>github</a:t>
            </a:r>
            <a:r>
              <a:rPr lang="zh-CN" altLang="en-US" dirty="0"/>
              <a:t> </a:t>
            </a:r>
            <a:r>
              <a:rPr lang="en-US" altLang="zh-CN" dirty="0"/>
              <a:t>of</a:t>
            </a:r>
            <a:r>
              <a:rPr lang="zh-CN" altLang="en-US" dirty="0"/>
              <a:t> </a:t>
            </a:r>
            <a:r>
              <a:rPr lang="en-US" altLang="zh-CN" dirty="0"/>
              <a:t>our</a:t>
            </a:r>
            <a:r>
              <a:rPr lang="zh-CN" altLang="en-US" dirty="0"/>
              <a:t> </a:t>
            </a:r>
            <a:r>
              <a:rPr lang="en-US" altLang="zh-CN" dirty="0"/>
              <a:t>analytics</a:t>
            </a:r>
            <a:r>
              <a:rPr lang="zh-CN" altLang="en-US" dirty="0"/>
              <a:t> </a:t>
            </a:r>
            <a:r>
              <a:rPr lang="en-US" altLang="zh-CN" dirty="0"/>
              <a:t>Zoo,</a:t>
            </a:r>
            <a:r>
              <a:rPr lang="zh-CN" altLang="en-US" dirty="0"/>
              <a:t> </a:t>
            </a:r>
            <a:r>
              <a:rPr lang="en-US" altLang="zh-CN" dirty="0"/>
              <a:t>you</a:t>
            </a:r>
            <a:r>
              <a:rPr lang="zh-CN" altLang="en-US" dirty="0"/>
              <a:t> </a:t>
            </a:r>
            <a:r>
              <a:rPr lang="en-US" altLang="zh-CN" dirty="0"/>
              <a:t>can</a:t>
            </a:r>
            <a:r>
              <a:rPr lang="zh-CN" altLang="en-US" dirty="0"/>
              <a:t> </a:t>
            </a:r>
            <a:r>
              <a:rPr lang="en-US" altLang="zh-CN" dirty="0"/>
              <a:t>find</a:t>
            </a:r>
            <a:r>
              <a:rPr lang="zh-CN" altLang="en-US" dirty="0"/>
              <a:t> </a:t>
            </a:r>
            <a:r>
              <a:rPr lang="en-US" altLang="zh-CN" dirty="0"/>
              <a:t>more</a:t>
            </a:r>
            <a:r>
              <a:rPr lang="zh-CN" altLang="en-US" dirty="0"/>
              <a:t> </a:t>
            </a:r>
            <a:r>
              <a:rPr lang="en-US" altLang="zh-CN" dirty="0"/>
              <a:t>examples,</a:t>
            </a:r>
            <a:r>
              <a:rPr lang="zh-CN" altLang="en-US" dirty="0"/>
              <a:t> </a:t>
            </a:r>
            <a:r>
              <a:rPr lang="en-US" altLang="zh-CN" dirty="0"/>
              <a:t>use</a:t>
            </a:r>
            <a:r>
              <a:rPr lang="zh-CN" altLang="en-US" dirty="0"/>
              <a:t> </a:t>
            </a:r>
            <a:r>
              <a:rPr lang="en-US" altLang="zh-CN" dirty="0"/>
              <a:t>cases,</a:t>
            </a:r>
            <a:r>
              <a:rPr lang="zh-CN" altLang="en-US" dirty="0"/>
              <a:t> </a:t>
            </a:r>
            <a:r>
              <a:rPr lang="en-US" altLang="zh-CN" dirty="0"/>
              <a:t>detail</a:t>
            </a:r>
            <a:r>
              <a:rPr lang="zh-CN" altLang="en-US" dirty="0"/>
              <a:t> </a:t>
            </a:r>
            <a:r>
              <a:rPr lang="en-US" altLang="zh-CN" dirty="0"/>
              <a:t>implementations.</a:t>
            </a:r>
            <a:r>
              <a:rPr lang="zh-CN" altLang="en-US" dirty="0"/>
              <a:t> </a:t>
            </a:r>
            <a:r>
              <a:rPr lang="en-US" altLang="zh-CN" dirty="0"/>
              <a:t>Do</a:t>
            </a:r>
            <a:r>
              <a:rPr lang="zh-CN" altLang="en-US" dirty="0"/>
              <a:t> </a:t>
            </a:r>
            <a:r>
              <a:rPr lang="en-US" altLang="zh-CN" dirty="0"/>
              <a:t>not</a:t>
            </a:r>
            <a:r>
              <a:rPr lang="zh-CN" altLang="en-US" dirty="0"/>
              <a:t> </a:t>
            </a:r>
            <a:r>
              <a:rPr lang="en-US" altLang="zh-CN" dirty="0"/>
              <a:t>forget</a:t>
            </a:r>
            <a:r>
              <a:rPr lang="zh-CN" altLang="en-US" dirty="0"/>
              <a:t> </a:t>
            </a:r>
            <a:r>
              <a:rPr lang="en-US" altLang="zh-CN" dirty="0"/>
              <a:t>to</a:t>
            </a:r>
            <a:r>
              <a:rPr lang="zh-CN" altLang="en-US" dirty="0"/>
              <a:t> </a:t>
            </a:r>
            <a:r>
              <a:rPr lang="en-US" altLang="zh-CN" dirty="0"/>
              <a:t>star</a:t>
            </a:r>
            <a:r>
              <a:rPr lang="zh-CN" altLang="en-US" dirty="0"/>
              <a:t> </a:t>
            </a:r>
            <a:r>
              <a:rPr lang="en-US" altLang="zh-CN" dirty="0"/>
              <a:t>it.</a:t>
            </a:r>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27</a:t>
            </a:fld>
            <a:endParaRPr lang="en-US"/>
          </a:p>
        </p:txBody>
      </p:sp>
    </p:spTree>
    <p:extLst>
      <p:ext uri="{BB962C8B-B14F-4D97-AF65-F5344CB8AC3E}">
        <p14:creationId xmlns:p14="http://schemas.microsoft.com/office/powerpoint/2010/main" val="2153870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28</a:t>
            </a:fld>
            <a:endParaRPr lang="en-US"/>
          </a:p>
        </p:txBody>
      </p:sp>
    </p:spTree>
    <p:extLst>
      <p:ext uri="{BB962C8B-B14F-4D97-AF65-F5344CB8AC3E}">
        <p14:creationId xmlns:p14="http://schemas.microsoft.com/office/powerpoint/2010/main" val="84795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Given</a:t>
            </a:r>
            <a:r>
              <a:rPr lang="zh-CN" altLang="en-US" dirty="0"/>
              <a:t> </a:t>
            </a:r>
            <a:r>
              <a:rPr lang="en-US" altLang="zh-CN" dirty="0"/>
              <a:t>these</a:t>
            </a:r>
            <a:r>
              <a:rPr lang="zh-CN" altLang="en-US" dirty="0"/>
              <a:t> </a:t>
            </a:r>
            <a:r>
              <a:rPr lang="en-US" altLang="zh-CN" dirty="0"/>
              <a:t>time</a:t>
            </a:r>
            <a:r>
              <a:rPr lang="zh-CN" altLang="en-US" dirty="0"/>
              <a:t> </a:t>
            </a:r>
            <a:r>
              <a:rPr lang="en-US" altLang="zh-CN" dirty="0"/>
              <a:t>series</a:t>
            </a:r>
            <a:r>
              <a:rPr lang="zh-CN" altLang="en-US" dirty="0"/>
              <a:t> </a:t>
            </a:r>
            <a:r>
              <a:rPr lang="en-US" altLang="zh-CN" dirty="0"/>
              <a:t>data,</a:t>
            </a:r>
            <a:r>
              <a:rPr lang="zh-CN" altLang="en-US" dirty="0"/>
              <a:t> </a:t>
            </a:r>
            <a:r>
              <a:rPr lang="en-US" altLang="zh-CN" dirty="0"/>
              <a:t>we</a:t>
            </a:r>
            <a:r>
              <a:rPr lang="zh-CN" altLang="en-US" dirty="0"/>
              <a:t> </a:t>
            </a:r>
            <a:r>
              <a:rPr lang="en-US" altLang="zh-CN" dirty="0"/>
              <a:t>want</a:t>
            </a:r>
            <a:r>
              <a:rPr lang="zh-CN" altLang="en-US" dirty="0"/>
              <a:t> </a:t>
            </a:r>
            <a:r>
              <a:rPr lang="en-US" altLang="zh-CN" dirty="0"/>
              <a:t>to</a:t>
            </a:r>
            <a:r>
              <a:rPr lang="zh-CN" altLang="en-US" dirty="0"/>
              <a:t> </a:t>
            </a:r>
            <a:r>
              <a:rPr lang="en-US" altLang="zh-CN" dirty="0"/>
              <a:t>learn</a:t>
            </a:r>
            <a:r>
              <a:rPr lang="zh-CN" altLang="en-US" dirty="0"/>
              <a:t> </a:t>
            </a:r>
            <a:r>
              <a:rPr lang="en-US" altLang="zh-CN" dirty="0"/>
              <a:t>the</a:t>
            </a:r>
            <a:r>
              <a:rPr lang="zh-CN" altLang="en-US" dirty="0"/>
              <a:t> </a:t>
            </a:r>
            <a:r>
              <a:rPr lang="en-US" altLang="zh-CN" dirty="0"/>
              <a:t>patterns</a:t>
            </a:r>
            <a:r>
              <a:rPr lang="zh-CN" altLang="en-US" dirty="0"/>
              <a:t> </a:t>
            </a:r>
            <a:r>
              <a:rPr lang="en-US" altLang="zh-CN" dirty="0"/>
              <a:t>and</a:t>
            </a:r>
            <a:r>
              <a:rPr lang="zh-CN" altLang="en-US" dirty="0"/>
              <a:t> </a:t>
            </a:r>
            <a:r>
              <a:rPr lang="en-US" altLang="zh-CN" dirty="0"/>
              <a:t>predict</a:t>
            </a:r>
            <a:r>
              <a:rPr lang="zh-CN" altLang="en-US" dirty="0"/>
              <a:t> </a:t>
            </a:r>
            <a:r>
              <a:rPr lang="en-US" altLang="zh-CN" dirty="0"/>
              <a:t>the</a:t>
            </a:r>
            <a:r>
              <a:rPr lang="zh-CN" altLang="en-US" dirty="0"/>
              <a:t> </a:t>
            </a:r>
            <a:r>
              <a:rPr lang="en-US" altLang="zh-CN" dirty="0"/>
              <a:t>expected</a:t>
            </a:r>
            <a:r>
              <a:rPr lang="zh-CN" altLang="en-US" dirty="0"/>
              <a:t> </a:t>
            </a:r>
            <a:r>
              <a:rPr lang="en-US" altLang="zh-CN" dirty="0"/>
              <a:t>values,</a:t>
            </a:r>
            <a:r>
              <a:rPr lang="zh-CN" altLang="en-US" dirty="0"/>
              <a:t> </a:t>
            </a:r>
            <a:r>
              <a:rPr lang="en-US" altLang="zh-CN" dirty="0"/>
              <a:t>also</a:t>
            </a:r>
            <a:r>
              <a:rPr lang="zh-CN" altLang="en-US" dirty="0"/>
              <a:t> </a:t>
            </a:r>
            <a:r>
              <a:rPr lang="en-US" altLang="zh-CN" dirty="0"/>
              <a:t>detect</a:t>
            </a:r>
            <a:r>
              <a:rPr lang="zh-CN" altLang="en-US" dirty="0"/>
              <a:t> </a:t>
            </a:r>
            <a:r>
              <a:rPr lang="en-US" altLang="zh-CN" dirty="0"/>
              <a:t>anomalies.</a:t>
            </a:r>
            <a:r>
              <a:rPr lang="zh-CN" altLang="en-US" dirty="0"/>
              <a:t> </a:t>
            </a:r>
            <a:r>
              <a:rPr lang="en-US" altLang="zh-CN" dirty="0"/>
              <a:t>This</a:t>
            </a:r>
            <a:r>
              <a:rPr lang="zh-CN" altLang="en-US" dirty="0"/>
              <a:t> </a:t>
            </a:r>
            <a:r>
              <a:rPr lang="en-US" altLang="zh-CN" dirty="0"/>
              <a:t>is</a:t>
            </a:r>
            <a:r>
              <a:rPr lang="zh-CN" altLang="en-US" dirty="0"/>
              <a:t> </a:t>
            </a:r>
            <a:r>
              <a:rPr lang="en-US" altLang="zh-CN" dirty="0"/>
              <a:t>important</a:t>
            </a:r>
            <a:r>
              <a:rPr lang="zh-CN" altLang="en-US" dirty="0"/>
              <a:t> </a:t>
            </a:r>
            <a:r>
              <a:rPr lang="en-US" altLang="zh-CN" dirty="0"/>
              <a:t>in</a:t>
            </a:r>
            <a:r>
              <a:rPr lang="zh-CN" altLang="en-US" dirty="0"/>
              <a:t> </a:t>
            </a:r>
            <a:r>
              <a:rPr lang="en-US" altLang="zh-CN" dirty="0"/>
              <a:t>many</a:t>
            </a:r>
            <a:r>
              <a:rPr lang="zh-CN" altLang="en-US" dirty="0"/>
              <a:t> </a:t>
            </a:r>
            <a:r>
              <a:rPr lang="en-US" altLang="zh-CN" dirty="0"/>
              <a:t>emerging</a:t>
            </a:r>
            <a:r>
              <a:rPr lang="zh-CN" altLang="en-US" dirty="0"/>
              <a:t> </a:t>
            </a:r>
            <a:r>
              <a:rPr lang="en-US" altLang="zh-CN" dirty="0"/>
              <a:t>smart</a:t>
            </a:r>
            <a:r>
              <a:rPr lang="zh-CN" altLang="en-US" dirty="0"/>
              <a:t> </a:t>
            </a:r>
            <a:r>
              <a:rPr lang="en-US" altLang="zh-CN" dirty="0"/>
              <a:t>systems.</a:t>
            </a:r>
          </a:p>
          <a:p>
            <a:r>
              <a:rPr lang="en-US" altLang="zh-CN" dirty="0"/>
              <a:t>In</a:t>
            </a:r>
            <a:r>
              <a:rPr lang="zh-CN" altLang="en-US" dirty="0"/>
              <a:t> </a:t>
            </a:r>
            <a:r>
              <a:rPr lang="en-US" altLang="zh-CN" dirty="0"/>
              <a:t>terms</a:t>
            </a:r>
            <a:r>
              <a:rPr lang="zh-CN" altLang="en-US" dirty="0"/>
              <a:t> </a:t>
            </a:r>
            <a:r>
              <a:rPr lang="en-US" altLang="zh-CN" dirty="0"/>
              <a:t>of</a:t>
            </a:r>
            <a:r>
              <a:rPr lang="zh-CN" altLang="en-US" dirty="0"/>
              <a:t> </a:t>
            </a:r>
            <a:r>
              <a:rPr lang="en-US" altLang="zh-CN" dirty="0"/>
              <a:t>algorithms,</a:t>
            </a:r>
            <a:r>
              <a:rPr lang="zh-CN" altLang="en-US" dirty="0"/>
              <a:t> </a:t>
            </a:r>
            <a:r>
              <a:rPr lang="en-US" altLang="zh-CN" dirty="0" err="1"/>
              <a:t>traditionaly</a:t>
            </a:r>
            <a:r>
              <a:rPr lang="en-US" altLang="zh-CN" dirty="0"/>
              <a:t>,</a:t>
            </a:r>
            <a:r>
              <a:rPr lang="zh-CN" altLang="en-US" dirty="0"/>
              <a:t> </a:t>
            </a:r>
            <a:r>
              <a:rPr lang="en-US" altLang="zh-CN" dirty="0"/>
              <a:t>we</a:t>
            </a:r>
            <a:r>
              <a:rPr lang="zh-CN" altLang="en-US" dirty="0"/>
              <a:t> </a:t>
            </a:r>
            <a:r>
              <a:rPr lang="en-US" altLang="zh-CN" dirty="0"/>
              <a:t>have</a:t>
            </a:r>
            <a:r>
              <a:rPr lang="zh-CN" altLang="en-US" dirty="0"/>
              <a:t> </a:t>
            </a:r>
            <a:r>
              <a:rPr lang="en-US" altLang="zh-CN" dirty="0"/>
              <a:t>3</a:t>
            </a:r>
            <a:r>
              <a:rPr lang="zh-CN" altLang="en-US" dirty="0"/>
              <a:t> </a:t>
            </a:r>
            <a:r>
              <a:rPr lang="en-US" altLang="zh-CN" dirty="0" err="1"/>
              <a:t>signma</a:t>
            </a:r>
            <a:r>
              <a:rPr lang="en-US" altLang="zh-CN" dirty="0"/>
              <a:t>-law.</a:t>
            </a:r>
            <a:r>
              <a:rPr lang="zh-CN" altLang="en-US" dirty="0"/>
              <a:t> </a:t>
            </a:r>
            <a:r>
              <a:rPr lang="en-US" altLang="zh-CN" dirty="0"/>
              <a:t>Why</a:t>
            </a:r>
            <a:r>
              <a:rPr lang="zh-CN" altLang="en-US" dirty="0"/>
              <a:t> </a:t>
            </a:r>
            <a:r>
              <a:rPr lang="en-US" altLang="zh-CN" dirty="0"/>
              <a:t>do</a:t>
            </a:r>
            <a:r>
              <a:rPr lang="zh-CN" altLang="en-US" dirty="0"/>
              <a:t> </a:t>
            </a:r>
            <a:r>
              <a:rPr lang="en-US" altLang="zh-CN" dirty="0"/>
              <a:t>we</a:t>
            </a:r>
            <a:r>
              <a:rPr lang="zh-CN" altLang="en-US" dirty="0"/>
              <a:t> </a:t>
            </a:r>
            <a:r>
              <a:rPr lang="en-US" altLang="zh-CN" dirty="0"/>
              <a:t>need</a:t>
            </a:r>
            <a:r>
              <a:rPr lang="zh-CN" altLang="en-US" dirty="0"/>
              <a:t> </a:t>
            </a:r>
            <a:r>
              <a:rPr lang="en-US" altLang="zh-CN" dirty="0"/>
              <a:t>deep</a:t>
            </a:r>
            <a:r>
              <a:rPr lang="zh-CN" altLang="en-US" dirty="0"/>
              <a:t> </a:t>
            </a:r>
            <a:r>
              <a:rPr lang="en-US" altLang="zh-CN" dirty="0"/>
              <a:t>learning?</a:t>
            </a:r>
            <a:r>
              <a:rPr lang="zh-CN" altLang="en-US" dirty="0"/>
              <a:t> </a:t>
            </a:r>
            <a:r>
              <a:rPr lang="en-US" altLang="zh-CN" dirty="0"/>
              <a:t>The</a:t>
            </a:r>
            <a:r>
              <a:rPr lang="zh-CN" altLang="en-US" dirty="0"/>
              <a:t> </a:t>
            </a:r>
            <a:r>
              <a:rPr lang="en-US" altLang="zh-CN" dirty="0"/>
              <a:t>first</a:t>
            </a:r>
            <a:r>
              <a:rPr lang="zh-CN" altLang="en-US" dirty="0"/>
              <a:t> </a:t>
            </a:r>
            <a:r>
              <a:rPr lang="en-US" altLang="zh-CN" dirty="0"/>
              <a:t>reason</a:t>
            </a:r>
            <a:r>
              <a:rPr lang="zh-CN" altLang="en-US" dirty="0"/>
              <a:t> </a:t>
            </a:r>
            <a:r>
              <a:rPr lang="en-US" altLang="zh-CN" dirty="0"/>
              <a:t>is</a:t>
            </a:r>
            <a:r>
              <a:rPr lang="zh-CN" altLang="en-US" dirty="0"/>
              <a:t> </a:t>
            </a:r>
            <a:r>
              <a:rPr lang="en-US" altLang="zh-CN" dirty="0"/>
              <a:t>compared</a:t>
            </a:r>
            <a:r>
              <a:rPr lang="zh-CN" altLang="en-US" dirty="0"/>
              <a:t> </a:t>
            </a:r>
            <a:r>
              <a:rPr lang="en-US" altLang="zh-CN" dirty="0"/>
              <a:t>to</a:t>
            </a:r>
            <a:r>
              <a:rPr lang="zh-CN" altLang="en-US" dirty="0"/>
              <a:t> </a:t>
            </a:r>
            <a:r>
              <a:rPr lang="en-US" altLang="zh-CN" dirty="0"/>
              <a:t>traditional</a:t>
            </a:r>
            <a:r>
              <a:rPr lang="zh-CN" altLang="en-US" dirty="0"/>
              <a:t> </a:t>
            </a:r>
            <a:r>
              <a:rPr lang="en-US" altLang="zh-CN" dirty="0" err="1"/>
              <a:t>algorthims</a:t>
            </a:r>
            <a:r>
              <a:rPr lang="en-US" altLang="zh-CN" dirty="0"/>
              <a:t>,</a:t>
            </a:r>
            <a:r>
              <a:rPr lang="zh-CN" altLang="en-US" dirty="0"/>
              <a:t> </a:t>
            </a:r>
            <a:r>
              <a:rPr lang="en-US" altLang="zh-CN" dirty="0"/>
              <a:t>Deep</a:t>
            </a:r>
            <a:r>
              <a:rPr lang="zh-CN" altLang="en-US" dirty="0"/>
              <a:t> </a:t>
            </a:r>
            <a:r>
              <a:rPr lang="en-US" altLang="zh-CN" dirty="0" err="1"/>
              <a:t>nueral</a:t>
            </a:r>
            <a:r>
              <a:rPr lang="zh-CN" altLang="en-US" dirty="0"/>
              <a:t> </a:t>
            </a:r>
            <a:r>
              <a:rPr lang="en-US" altLang="zh-CN" dirty="0"/>
              <a:t>networks</a:t>
            </a:r>
            <a:r>
              <a:rPr lang="zh-CN" altLang="en-US" dirty="0"/>
              <a:t> </a:t>
            </a:r>
            <a:r>
              <a:rPr lang="en-US" altLang="zh-CN" dirty="0"/>
              <a:t>learn</a:t>
            </a:r>
            <a:r>
              <a:rPr lang="zh-CN" altLang="en-US" dirty="0"/>
              <a:t> </a:t>
            </a:r>
            <a:r>
              <a:rPr lang="en-US" altLang="zh-CN" dirty="0"/>
              <a:t>non-linear</a:t>
            </a:r>
            <a:r>
              <a:rPr lang="zh-CN" altLang="en-US" dirty="0"/>
              <a:t> </a:t>
            </a:r>
            <a:r>
              <a:rPr lang="en-US" altLang="zh-CN" dirty="0"/>
              <a:t>relationship,</a:t>
            </a:r>
            <a:r>
              <a:rPr lang="zh-CN" altLang="en-US" dirty="0"/>
              <a:t> </a:t>
            </a:r>
            <a:r>
              <a:rPr lang="en-US" altLang="zh-CN" dirty="0"/>
              <a:t>but</a:t>
            </a:r>
            <a:r>
              <a:rPr lang="zh-CN" altLang="en-US" dirty="0"/>
              <a:t> </a:t>
            </a:r>
            <a:r>
              <a:rPr lang="en-US" altLang="zh-CN" dirty="0"/>
              <a:t>DNNS</a:t>
            </a:r>
            <a:r>
              <a:rPr lang="zh-CN" altLang="en-US" dirty="0"/>
              <a:t> </a:t>
            </a:r>
            <a:r>
              <a:rPr lang="en-US" altLang="zh-CN" dirty="0"/>
              <a:t>have</a:t>
            </a:r>
            <a:r>
              <a:rPr lang="zh-CN" altLang="en-US" dirty="0"/>
              <a:t> </a:t>
            </a:r>
            <a:r>
              <a:rPr lang="en-US" altLang="zh-CN" dirty="0"/>
              <a:t>so</a:t>
            </a:r>
            <a:r>
              <a:rPr lang="zh-CN" altLang="en-US" dirty="0"/>
              <a:t> </a:t>
            </a:r>
            <a:r>
              <a:rPr lang="en-US" altLang="zh-CN" dirty="0"/>
              <a:t>many</a:t>
            </a:r>
            <a:r>
              <a:rPr lang="zh-CN" altLang="en-US" dirty="0"/>
              <a:t> </a:t>
            </a:r>
            <a:r>
              <a:rPr lang="en-US" altLang="zh-CN" dirty="0"/>
              <a:t>parameters</a:t>
            </a:r>
            <a:r>
              <a:rPr lang="zh-CN" altLang="en-US" dirty="0"/>
              <a:t> </a:t>
            </a:r>
            <a:r>
              <a:rPr lang="en-US" altLang="zh-CN" dirty="0"/>
              <a:t>that</a:t>
            </a:r>
            <a:r>
              <a:rPr lang="zh-CN" altLang="en-US" dirty="0"/>
              <a:t> </a:t>
            </a:r>
            <a:r>
              <a:rPr lang="en-US" altLang="zh-CN" dirty="0"/>
              <a:t>it</a:t>
            </a:r>
            <a:r>
              <a:rPr lang="zh-CN" altLang="en-US" dirty="0"/>
              <a:t> </a:t>
            </a:r>
            <a:r>
              <a:rPr lang="en-US" altLang="zh-CN" dirty="0"/>
              <a:t>needs</a:t>
            </a:r>
            <a:r>
              <a:rPr lang="zh-CN" altLang="en-US" dirty="0"/>
              <a:t> </a:t>
            </a:r>
            <a:r>
              <a:rPr lang="en-US" altLang="zh-CN" dirty="0"/>
              <a:t>a</a:t>
            </a:r>
            <a:r>
              <a:rPr lang="zh-CN" altLang="en-US" dirty="0"/>
              <a:t> </a:t>
            </a:r>
            <a:r>
              <a:rPr lang="en-US" altLang="zh-CN" dirty="0"/>
              <a:t>lot</a:t>
            </a:r>
            <a:r>
              <a:rPr lang="zh-CN" altLang="en-US" dirty="0"/>
              <a:t> </a:t>
            </a:r>
            <a:r>
              <a:rPr lang="en-US" altLang="zh-CN" dirty="0"/>
              <a:t>of</a:t>
            </a:r>
            <a:r>
              <a:rPr lang="zh-CN" altLang="en-US" dirty="0"/>
              <a:t> </a:t>
            </a:r>
            <a:r>
              <a:rPr lang="en-US" altLang="zh-CN" dirty="0"/>
              <a:t>data</a:t>
            </a:r>
            <a:r>
              <a:rPr lang="zh-CN" altLang="en-US" dirty="0"/>
              <a:t> </a:t>
            </a:r>
            <a:r>
              <a:rPr lang="en-US" altLang="zh-CN" dirty="0"/>
              <a:t>to</a:t>
            </a:r>
            <a:r>
              <a:rPr lang="zh-CN" altLang="en-US" dirty="0"/>
              <a:t> </a:t>
            </a:r>
            <a:r>
              <a:rPr lang="en-US" altLang="zh-CN" dirty="0"/>
              <a:t>train</a:t>
            </a:r>
            <a:r>
              <a:rPr lang="zh-CN" altLang="en-US" dirty="0"/>
              <a:t> </a:t>
            </a:r>
            <a:r>
              <a:rPr lang="en-US" altLang="zh-CN" dirty="0"/>
              <a:t>it.</a:t>
            </a:r>
            <a:r>
              <a:rPr lang="zh-CN" altLang="en-US" dirty="0"/>
              <a:t>  </a:t>
            </a:r>
            <a:r>
              <a:rPr lang="en-US" altLang="zh-CN" dirty="0"/>
              <a:t>Nowadays,</a:t>
            </a:r>
            <a:r>
              <a:rPr lang="zh-CN" altLang="en-US" dirty="0"/>
              <a:t> </a:t>
            </a:r>
            <a:r>
              <a:rPr lang="en-US" altLang="zh-CN" dirty="0"/>
              <a:t>we</a:t>
            </a:r>
            <a:r>
              <a:rPr lang="zh-CN" altLang="en-US" dirty="0"/>
              <a:t> </a:t>
            </a:r>
            <a:r>
              <a:rPr lang="en-US" altLang="zh-CN" dirty="0"/>
              <a:t>are</a:t>
            </a:r>
            <a:r>
              <a:rPr lang="zh-CN" altLang="en-US" dirty="0"/>
              <a:t> </a:t>
            </a:r>
            <a:r>
              <a:rPr lang="en-US" altLang="zh-CN" dirty="0"/>
              <a:t>able</a:t>
            </a:r>
            <a:r>
              <a:rPr lang="zh-CN" altLang="en-US" dirty="0"/>
              <a:t> </a:t>
            </a:r>
            <a:r>
              <a:rPr lang="en-US" altLang="zh-CN" dirty="0"/>
              <a:t>to</a:t>
            </a:r>
            <a:r>
              <a:rPr lang="zh-CN" altLang="en-US" dirty="0"/>
              <a:t> </a:t>
            </a:r>
            <a:r>
              <a:rPr lang="en-US" altLang="zh-CN" dirty="0"/>
              <a:t>collect</a:t>
            </a:r>
            <a:r>
              <a:rPr lang="zh-CN" altLang="en-US" dirty="0"/>
              <a:t> </a:t>
            </a:r>
            <a:r>
              <a:rPr lang="en-US" altLang="zh-CN" dirty="0"/>
              <a:t>and</a:t>
            </a:r>
            <a:r>
              <a:rPr lang="zh-CN" altLang="en-US" dirty="0"/>
              <a:t> </a:t>
            </a:r>
            <a:r>
              <a:rPr lang="en-US" altLang="zh-CN" dirty="0"/>
              <a:t>process</a:t>
            </a:r>
            <a:r>
              <a:rPr lang="zh-CN" altLang="en-US" dirty="0"/>
              <a:t> </a:t>
            </a:r>
            <a:r>
              <a:rPr lang="en-US" altLang="zh-CN" dirty="0"/>
              <a:t>massive</a:t>
            </a:r>
            <a:r>
              <a:rPr lang="zh-CN" altLang="en-US" dirty="0"/>
              <a:t> </a:t>
            </a:r>
            <a:r>
              <a:rPr lang="en-US" altLang="zh-CN" dirty="0"/>
              <a:t>time</a:t>
            </a:r>
            <a:r>
              <a:rPr lang="zh-CN" altLang="en-US" dirty="0"/>
              <a:t> </a:t>
            </a:r>
            <a:r>
              <a:rPr lang="en-US" altLang="zh-CN" dirty="0"/>
              <a:t>series</a:t>
            </a:r>
            <a:r>
              <a:rPr lang="zh-CN" altLang="en-US" dirty="0"/>
              <a:t> </a:t>
            </a:r>
            <a:r>
              <a:rPr lang="en-US" altLang="zh-CN" dirty="0"/>
              <a:t>data</a:t>
            </a:r>
            <a:r>
              <a:rPr lang="zh-CN" altLang="en-US" dirty="0"/>
              <a:t> </a:t>
            </a:r>
            <a:r>
              <a:rPr lang="en-US" altLang="zh-CN" dirty="0"/>
              <a:t>at</a:t>
            </a:r>
            <a:r>
              <a:rPr lang="zh-CN" altLang="en-US" dirty="0"/>
              <a:t> </a:t>
            </a:r>
            <a:r>
              <a:rPr lang="en-US" altLang="zh-CN" dirty="0"/>
              <a:t>scale</a:t>
            </a:r>
            <a:r>
              <a:rPr lang="zh-CN" altLang="en-US" dirty="0"/>
              <a:t> </a:t>
            </a:r>
            <a:r>
              <a:rPr lang="en-US" altLang="zh-CN" dirty="0"/>
              <a:t>in</a:t>
            </a:r>
            <a:r>
              <a:rPr lang="zh-CN" altLang="en-US" dirty="0"/>
              <a:t> </a:t>
            </a:r>
            <a:r>
              <a:rPr lang="en-US" altLang="zh-CN" dirty="0"/>
              <a:t>many</a:t>
            </a:r>
            <a:r>
              <a:rPr lang="zh-CN" altLang="en-US" dirty="0"/>
              <a:t> </a:t>
            </a:r>
            <a:r>
              <a:rPr lang="en-US" sz="1200" b="0" i="0" u="none" strike="noStrike" kern="1200" dirty="0">
                <a:solidFill>
                  <a:schemeClr val="tx1"/>
                </a:solidFill>
                <a:effectLst/>
                <a:latin typeface="+mn-lt"/>
                <a:ea typeface="+mn-ea"/>
                <a:cs typeface="+mn-cs"/>
              </a:rPr>
              <a:t>emerging smart systems, such as </a:t>
            </a:r>
            <a:r>
              <a:rPr lang="en-US" altLang="zh-CN" sz="1200" b="0" i="0" u="none" strike="noStrike" kern="1200" dirty="0">
                <a:solidFill>
                  <a:schemeClr val="tx1"/>
                </a:solidFill>
                <a:effectLst/>
                <a:latin typeface="+mn-lt"/>
                <a:ea typeface="+mn-ea"/>
                <a:cs typeface="+mn-cs"/>
              </a:rPr>
              <a:t>logs</a:t>
            </a:r>
            <a:r>
              <a:rPr lang="en-US"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industrial,</a:t>
            </a:r>
            <a:r>
              <a:rPr lang="en-US" sz="1200" b="0" i="0" u="none" strike="noStrike" kern="1200" dirty="0">
                <a:solidFill>
                  <a:schemeClr val="tx1"/>
                </a:solidFill>
                <a:effectLst/>
                <a:latin typeface="+mn-lt"/>
                <a:ea typeface="+mn-ea"/>
                <a:cs typeface="+mn-cs"/>
              </a:rPr>
              <a:t> manufacturing, IoT</a:t>
            </a:r>
            <a:r>
              <a:rPr lang="en-US" altLang="zh-CN" dirty="0"/>
              <a:t>.</a:t>
            </a:r>
            <a:r>
              <a:rPr lang="zh-CN" altLang="en-US" dirty="0"/>
              <a:t> </a:t>
            </a:r>
            <a:r>
              <a:rPr lang="en-US" altLang="zh-CN" dirty="0"/>
              <a:t>So</a:t>
            </a:r>
            <a:r>
              <a:rPr lang="zh-CN" altLang="en-US" dirty="0"/>
              <a:t> </a:t>
            </a:r>
            <a:r>
              <a:rPr lang="en-US" altLang="zh-CN" dirty="0"/>
              <a:t>DNNs</a:t>
            </a:r>
            <a:r>
              <a:rPr lang="zh-CN" altLang="en-US" dirty="0"/>
              <a:t> </a:t>
            </a:r>
            <a:r>
              <a:rPr lang="en-US" altLang="zh-CN" dirty="0"/>
              <a:t>are</a:t>
            </a:r>
            <a:r>
              <a:rPr lang="zh-CN" altLang="en-US" dirty="0"/>
              <a:t> </a:t>
            </a:r>
            <a:r>
              <a:rPr lang="en-US" altLang="zh-CN" dirty="0"/>
              <a:t>important</a:t>
            </a:r>
            <a:r>
              <a:rPr lang="zh-CN" altLang="en-US" dirty="0"/>
              <a:t> </a:t>
            </a:r>
            <a:r>
              <a:rPr lang="en-US" altLang="zh-CN" dirty="0"/>
              <a:t>now,</a:t>
            </a:r>
            <a:r>
              <a:rPr lang="zh-CN" altLang="en-US" dirty="0"/>
              <a:t> </a:t>
            </a:r>
            <a:r>
              <a:rPr lang="en-US" altLang="zh-CN" dirty="0"/>
              <a:t>We</a:t>
            </a:r>
            <a:r>
              <a:rPr lang="zh-CN" altLang="en-US" dirty="0"/>
              <a:t> </a:t>
            </a:r>
            <a:r>
              <a:rPr lang="en-US" altLang="zh-CN" dirty="0"/>
              <a:t>want</a:t>
            </a:r>
            <a:r>
              <a:rPr lang="zh-CN" altLang="en-US" dirty="0"/>
              <a:t> </a:t>
            </a:r>
            <a:r>
              <a:rPr lang="en-US" altLang="zh-CN" dirty="0"/>
              <a:t>to</a:t>
            </a:r>
            <a:r>
              <a:rPr lang="zh-CN" altLang="en-US" dirty="0"/>
              <a:t> </a:t>
            </a:r>
            <a:r>
              <a:rPr lang="en-US" altLang="zh-CN" dirty="0"/>
              <a:t>build</a:t>
            </a:r>
            <a:r>
              <a:rPr lang="zh-CN" altLang="en-US" dirty="0"/>
              <a:t> </a:t>
            </a:r>
            <a:r>
              <a:rPr lang="en-US" altLang="zh-CN" dirty="0"/>
              <a:t>deep</a:t>
            </a:r>
            <a:r>
              <a:rPr lang="zh-CN" altLang="en-US" dirty="0"/>
              <a:t> </a:t>
            </a:r>
            <a:r>
              <a:rPr lang="en-US" altLang="zh-CN" dirty="0"/>
              <a:t>neural</a:t>
            </a:r>
            <a:r>
              <a:rPr lang="zh-CN" altLang="en-US" dirty="0"/>
              <a:t> </a:t>
            </a:r>
            <a:r>
              <a:rPr lang="en-US" altLang="zh-CN" dirty="0"/>
              <a:t>networks</a:t>
            </a:r>
            <a:r>
              <a:rPr lang="zh-CN" altLang="en-US" dirty="0"/>
              <a:t> </a:t>
            </a:r>
            <a:r>
              <a:rPr lang="en-US" altLang="zh-CN" dirty="0"/>
              <a:t>at</a:t>
            </a:r>
            <a:r>
              <a:rPr lang="zh-CN" altLang="en-US" dirty="0"/>
              <a:t> </a:t>
            </a:r>
            <a:r>
              <a:rPr lang="en-US" altLang="zh-CN" dirty="0"/>
              <a:t>scale</a:t>
            </a:r>
            <a:r>
              <a:rPr lang="zh-CN" altLang="en-US" dirty="0"/>
              <a:t> </a:t>
            </a:r>
            <a:r>
              <a:rPr lang="en-US" altLang="zh-CN" dirty="0"/>
              <a:t>to</a:t>
            </a:r>
            <a:r>
              <a:rPr lang="zh-CN" altLang="en-US" dirty="0"/>
              <a:t> </a:t>
            </a:r>
            <a:r>
              <a:rPr lang="en-US" altLang="zh-CN" dirty="0"/>
              <a:t>learn</a:t>
            </a:r>
            <a:r>
              <a:rPr lang="zh-CN" altLang="en-US" dirty="0"/>
              <a:t> </a:t>
            </a:r>
            <a:r>
              <a:rPr lang="en-US" altLang="zh-CN" dirty="0"/>
              <a:t>the</a:t>
            </a:r>
            <a:r>
              <a:rPr lang="zh-CN" altLang="en-US" dirty="0"/>
              <a:t> </a:t>
            </a:r>
            <a:r>
              <a:rPr lang="en-US" altLang="zh-CN" dirty="0"/>
              <a:t>patterns</a:t>
            </a:r>
            <a:r>
              <a:rPr lang="zh-CN" altLang="en-US" dirty="0"/>
              <a:t> </a:t>
            </a:r>
            <a:r>
              <a:rPr lang="en-US" altLang="zh-CN" dirty="0"/>
              <a:t>and</a:t>
            </a:r>
            <a:r>
              <a:rPr lang="zh-CN" altLang="en-US" dirty="0"/>
              <a:t> </a:t>
            </a:r>
            <a:r>
              <a:rPr lang="en-US" altLang="zh-CN" dirty="0"/>
              <a:t>detect</a:t>
            </a:r>
            <a:r>
              <a:rPr lang="zh-CN" altLang="en-US" dirty="0"/>
              <a:t> </a:t>
            </a:r>
            <a:r>
              <a:rPr lang="en-US" altLang="zh-CN" dirty="0"/>
              <a:t>anomalies.</a:t>
            </a:r>
            <a:r>
              <a:rPr lang="zh-CN" altLang="en-US" dirty="0"/>
              <a:t> </a:t>
            </a:r>
            <a:r>
              <a:rPr lang="en-US" altLang="zh-CN" dirty="0"/>
              <a:t>I</a:t>
            </a:r>
            <a:r>
              <a:rPr lang="zh-CN" altLang="en-US" dirty="0"/>
              <a:t> </a:t>
            </a:r>
            <a:r>
              <a:rPr lang="en-US" altLang="zh-CN" dirty="0"/>
              <a:t>will</a:t>
            </a:r>
            <a:r>
              <a:rPr lang="zh-CN" altLang="en-US" dirty="0"/>
              <a:t> </a:t>
            </a:r>
            <a:r>
              <a:rPr lang="en-US" altLang="zh-CN" dirty="0"/>
              <a:t>showcase</a:t>
            </a:r>
            <a:r>
              <a:rPr lang="zh-CN" altLang="en-US" dirty="0"/>
              <a:t> </a:t>
            </a:r>
            <a:r>
              <a:rPr lang="en-US" altLang="zh-CN" dirty="0"/>
              <a:t>how</a:t>
            </a:r>
            <a:r>
              <a:rPr lang="zh-CN" altLang="en-US" dirty="0"/>
              <a:t> </a:t>
            </a:r>
            <a:r>
              <a:rPr lang="en-US" altLang="zh-CN" dirty="0"/>
              <a:t>to</a:t>
            </a:r>
            <a:r>
              <a:rPr lang="zh-CN" altLang="en-US" dirty="0"/>
              <a:t> </a:t>
            </a:r>
            <a:r>
              <a:rPr lang="en-US" altLang="zh-CN" dirty="0"/>
              <a:t>use</a:t>
            </a:r>
            <a:r>
              <a:rPr lang="zh-CN" altLang="en-US" dirty="0"/>
              <a:t> </a:t>
            </a:r>
            <a:r>
              <a:rPr lang="en-US" altLang="zh-CN" dirty="0"/>
              <a:t>LSTM</a:t>
            </a:r>
            <a:r>
              <a:rPr lang="zh-CN" altLang="en-US" dirty="0"/>
              <a:t> </a:t>
            </a:r>
            <a:r>
              <a:rPr lang="en-US" altLang="zh-CN" dirty="0"/>
              <a:t>to</a:t>
            </a:r>
            <a:r>
              <a:rPr lang="zh-CN" altLang="en-US" dirty="0"/>
              <a:t> </a:t>
            </a:r>
            <a:r>
              <a:rPr lang="en-US" altLang="zh-CN" dirty="0"/>
              <a:t>build</a:t>
            </a:r>
            <a:r>
              <a:rPr lang="zh-CN" altLang="en-US" dirty="0"/>
              <a:t> </a:t>
            </a:r>
            <a:r>
              <a:rPr lang="en-US" altLang="zh-CN" dirty="0"/>
              <a:t>a</a:t>
            </a:r>
            <a:r>
              <a:rPr lang="zh-CN" altLang="en-US" dirty="0"/>
              <a:t> </a:t>
            </a:r>
            <a:r>
              <a:rPr lang="en-US" altLang="zh-CN" dirty="0"/>
              <a:t>deep</a:t>
            </a:r>
            <a:r>
              <a:rPr lang="zh-CN" altLang="en-US" dirty="0"/>
              <a:t> </a:t>
            </a:r>
            <a:r>
              <a:rPr lang="en-US" altLang="zh-CN" dirty="0"/>
              <a:t>neural</a:t>
            </a:r>
            <a:r>
              <a:rPr lang="zh-CN" altLang="en-US" dirty="0"/>
              <a:t> </a:t>
            </a:r>
            <a:r>
              <a:rPr lang="en-US" altLang="zh-CN" dirty="0"/>
              <a:t>network,</a:t>
            </a:r>
            <a:r>
              <a:rPr lang="zh-CN" altLang="en-US" dirty="0"/>
              <a:t> </a:t>
            </a:r>
            <a:r>
              <a:rPr lang="en-US" altLang="zh-CN" dirty="0"/>
              <a:t>because</a:t>
            </a:r>
            <a:r>
              <a:rPr lang="zh-CN" altLang="en-US" dirty="0"/>
              <a:t> </a:t>
            </a:r>
            <a:r>
              <a:rPr lang="en-US" altLang="zh-CN" dirty="0"/>
              <a:t>it</a:t>
            </a:r>
            <a:r>
              <a:rPr lang="zh-CN" altLang="en-US" dirty="0"/>
              <a:t> </a:t>
            </a:r>
            <a:r>
              <a:rPr lang="en-US" altLang="zh-CN" dirty="0"/>
              <a:t>catches</a:t>
            </a:r>
            <a:r>
              <a:rPr lang="zh-CN" altLang="en-US" dirty="0"/>
              <a:t> </a:t>
            </a:r>
            <a:r>
              <a:rPr lang="en-US" altLang="zh-CN" dirty="0"/>
              <a:t>the</a:t>
            </a:r>
            <a:r>
              <a:rPr lang="zh-CN" altLang="en-US" dirty="0"/>
              <a:t> </a:t>
            </a:r>
            <a:r>
              <a:rPr lang="en-US" altLang="zh-CN" dirty="0"/>
              <a:t>memories.</a:t>
            </a:r>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a:t>
            </a:fld>
            <a:endParaRPr lang="en-US"/>
          </a:p>
        </p:txBody>
      </p:sp>
    </p:spTree>
    <p:extLst>
      <p:ext uri="{BB962C8B-B14F-4D97-AF65-F5344CB8AC3E}">
        <p14:creationId xmlns:p14="http://schemas.microsoft.com/office/powerpoint/2010/main" val="343171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a:t>
            </a:fld>
            <a:endParaRPr lang="en-US"/>
          </a:p>
        </p:txBody>
      </p:sp>
    </p:spTree>
    <p:extLst>
      <p:ext uri="{BB962C8B-B14F-4D97-AF65-F5344CB8AC3E}">
        <p14:creationId xmlns:p14="http://schemas.microsoft.com/office/powerpoint/2010/main" val="2158549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1CDA77C2-0878-8145-BC06-2DE59E98D4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377266C7-01EC-494D-9008-86AC3F0D05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a:t>As</a:t>
            </a:r>
            <a:r>
              <a:rPr lang="zh-CN" altLang="en-US" dirty="0"/>
              <a:t> </a:t>
            </a:r>
            <a:r>
              <a:rPr lang="en-US" altLang="zh-CN" dirty="0"/>
              <a:t>you</a:t>
            </a:r>
            <a:r>
              <a:rPr lang="zh-CN" altLang="en-US" dirty="0"/>
              <a:t> </a:t>
            </a:r>
            <a:r>
              <a:rPr lang="en-US" altLang="zh-CN" dirty="0"/>
              <a:t>may</a:t>
            </a:r>
            <a:r>
              <a:rPr lang="zh-CN" altLang="en-US" dirty="0"/>
              <a:t> </a:t>
            </a:r>
            <a:r>
              <a:rPr lang="en-US" altLang="zh-CN" dirty="0"/>
              <a:t>know,</a:t>
            </a:r>
            <a:r>
              <a:rPr lang="zh-CN" altLang="en-US" dirty="0"/>
              <a:t> </a:t>
            </a:r>
            <a:r>
              <a:rPr lang="en-US" altLang="zh-CN" dirty="0"/>
              <a:t>Intel</a:t>
            </a:r>
            <a:r>
              <a:rPr lang="zh-CN" altLang="en-US" dirty="0"/>
              <a:t> </a:t>
            </a:r>
            <a:r>
              <a:rPr lang="en-US" altLang="zh-CN" dirty="0"/>
              <a:t>is</a:t>
            </a:r>
            <a:r>
              <a:rPr lang="zh-CN" altLang="en-US" dirty="0"/>
              <a:t> </a:t>
            </a:r>
            <a:r>
              <a:rPr lang="en-US" altLang="zh-CN" dirty="0"/>
              <a:t>primary</a:t>
            </a:r>
            <a:r>
              <a:rPr lang="zh-CN" altLang="en-US" dirty="0"/>
              <a:t> </a:t>
            </a:r>
            <a:r>
              <a:rPr lang="en-US" altLang="zh-CN" dirty="0"/>
              <a:t>contributor</a:t>
            </a:r>
            <a:r>
              <a:rPr lang="zh-CN" altLang="en-US" dirty="0"/>
              <a:t> </a:t>
            </a:r>
            <a:r>
              <a:rPr lang="en-US" altLang="zh-CN" dirty="0"/>
              <a:t>of</a:t>
            </a:r>
            <a:r>
              <a:rPr lang="zh-CN" altLang="en-US" dirty="0"/>
              <a:t> </a:t>
            </a:r>
            <a:r>
              <a:rPr lang="en-US" altLang="zh-CN" dirty="0"/>
              <a:t>open</a:t>
            </a:r>
            <a:r>
              <a:rPr lang="zh-CN" altLang="en-US" dirty="0"/>
              <a:t> </a:t>
            </a:r>
            <a:r>
              <a:rPr lang="en-US" altLang="zh-CN" dirty="0"/>
              <a:t>source</a:t>
            </a:r>
            <a:r>
              <a:rPr lang="zh-CN" altLang="en-US" dirty="0"/>
              <a:t> </a:t>
            </a:r>
            <a:r>
              <a:rPr lang="en-US" altLang="zh-CN" dirty="0"/>
              <a:t>tech,</a:t>
            </a:r>
            <a:r>
              <a:rPr lang="zh-CN" altLang="en-US" dirty="0"/>
              <a:t> </a:t>
            </a:r>
            <a:r>
              <a:rPr lang="en-US" altLang="zh-CN" dirty="0"/>
              <a:t>including,</a:t>
            </a:r>
            <a:r>
              <a:rPr lang="zh-CN" altLang="en-US" dirty="0"/>
              <a:t> </a:t>
            </a:r>
            <a:r>
              <a:rPr lang="en-US" altLang="zh-CN" dirty="0" err="1"/>
              <a:t>linux</a:t>
            </a:r>
            <a:r>
              <a:rPr lang="en-US" altLang="zh-CN" dirty="0"/>
              <a:t>,</a:t>
            </a:r>
            <a:r>
              <a:rPr lang="zh-CN" altLang="en-US" dirty="0"/>
              <a:t> </a:t>
            </a:r>
            <a:r>
              <a:rPr lang="en-US" altLang="zh-CN" dirty="0"/>
              <a:t>spark,</a:t>
            </a:r>
            <a:r>
              <a:rPr lang="zh-CN" altLang="en-US" dirty="0"/>
              <a:t> </a:t>
            </a:r>
            <a:r>
              <a:rPr lang="en-US" altLang="zh-CN" dirty="0" err="1"/>
              <a:t>hadoop</a:t>
            </a:r>
            <a:r>
              <a:rPr lang="zh-CN" altLang="en-US" dirty="0"/>
              <a:t> </a:t>
            </a:r>
            <a:r>
              <a:rPr lang="en-US" altLang="zh-CN" dirty="0"/>
              <a:t>and</a:t>
            </a:r>
            <a:r>
              <a:rPr lang="zh-CN" altLang="en-US" dirty="0"/>
              <a:t> </a:t>
            </a:r>
            <a:r>
              <a:rPr lang="en-US" altLang="zh-CN" dirty="0"/>
              <a:t>many</a:t>
            </a:r>
            <a:r>
              <a:rPr lang="zh-CN" altLang="en-US" dirty="0"/>
              <a:t> </a:t>
            </a:r>
            <a:r>
              <a:rPr lang="en-US" altLang="zh-CN" dirty="0"/>
              <a:t>others.</a:t>
            </a:r>
            <a:r>
              <a:rPr lang="zh-CN" altLang="en-US" dirty="0"/>
              <a:t> </a:t>
            </a:r>
            <a:r>
              <a:rPr lang="en-US" altLang="zh-CN" dirty="0" err="1"/>
              <a:t>BigDL</a:t>
            </a:r>
            <a:r>
              <a:rPr lang="zh-CN" altLang="en-US" dirty="0"/>
              <a:t> </a:t>
            </a:r>
            <a:r>
              <a:rPr lang="en-US" altLang="zh-CN" dirty="0"/>
              <a:t>and</a:t>
            </a:r>
            <a:r>
              <a:rPr lang="zh-CN" altLang="en-US" dirty="0"/>
              <a:t> </a:t>
            </a:r>
            <a:r>
              <a:rPr lang="en-US" altLang="zh-CN" dirty="0"/>
              <a:t>Analytic</a:t>
            </a:r>
            <a:r>
              <a:rPr lang="zh-CN" altLang="en-US" dirty="0"/>
              <a:t> </a:t>
            </a:r>
            <a:r>
              <a:rPr lang="en-US" altLang="zh-CN" dirty="0"/>
              <a:t>Zoo</a:t>
            </a:r>
            <a:r>
              <a:rPr lang="zh-CN" altLang="en-US" dirty="0"/>
              <a:t> </a:t>
            </a:r>
            <a:r>
              <a:rPr lang="en-US" altLang="zh-CN" dirty="0"/>
              <a:t>are</a:t>
            </a:r>
            <a:r>
              <a:rPr lang="zh-CN" altLang="en-US" dirty="0"/>
              <a:t> </a:t>
            </a:r>
            <a:r>
              <a:rPr lang="en-US" altLang="zh-CN" dirty="0"/>
              <a:t>recently</a:t>
            </a:r>
            <a:r>
              <a:rPr lang="zh-CN" altLang="en-US" dirty="0"/>
              <a:t> </a:t>
            </a:r>
            <a:r>
              <a:rPr lang="en-US" altLang="zh-CN" dirty="0"/>
              <a:t>open</a:t>
            </a:r>
            <a:r>
              <a:rPr lang="zh-CN" altLang="en-US" dirty="0"/>
              <a:t> </a:t>
            </a:r>
            <a:r>
              <a:rPr lang="en-US" altLang="zh-CN" dirty="0"/>
              <a:t>source</a:t>
            </a:r>
            <a:r>
              <a:rPr lang="zh-CN" altLang="en-US" dirty="0"/>
              <a:t> </a:t>
            </a:r>
            <a:r>
              <a:rPr lang="en-US" altLang="zh-CN" dirty="0"/>
              <a:t>projects</a:t>
            </a:r>
            <a:r>
              <a:rPr lang="zh-CN" altLang="en-US" dirty="0"/>
              <a:t> </a:t>
            </a:r>
            <a:r>
              <a:rPr lang="en-US" altLang="zh-CN" dirty="0"/>
              <a:t>for</a:t>
            </a:r>
            <a:r>
              <a:rPr lang="zh-CN" altLang="en-US" dirty="0"/>
              <a:t> </a:t>
            </a:r>
            <a:r>
              <a:rPr lang="en-US" altLang="zh-CN" dirty="0"/>
              <a:t>artificial</a:t>
            </a:r>
            <a:r>
              <a:rPr lang="zh-CN" altLang="en-US" dirty="0"/>
              <a:t> </a:t>
            </a:r>
            <a:r>
              <a:rPr lang="en-US" altLang="zh-CN" dirty="0"/>
              <a:t>intelligence</a:t>
            </a:r>
            <a:r>
              <a:rPr lang="zh-CN" altLang="en-US" dirty="0"/>
              <a:t> </a:t>
            </a:r>
            <a:r>
              <a:rPr lang="en-US" altLang="zh-CN" dirty="0"/>
              <a:t>on</a:t>
            </a:r>
            <a:r>
              <a:rPr lang="zh-CN" altLang="en-US" dirty="0"/>
              <a:t> </a:t>
            </a:r>
            <a:r>
              <a:rPr lang="en-US" altLang="zh-CN" dirty="0"/>
              <a:t>Spark.</a:t>
            </a:r>
            <a:r>
              <a:rPr lang="zh-CN" altLang="en-US" dirty="0"/>
              <a:t> </a:t>
            </a:r>
            <a:r>
              <a:rPr lang="en-US" altLang="zh-CN" dirty="0" err="1"/>
              <a:t>BigDl</a:t>
            </a:r>
            <a:r>
              <a:rPr lang="zh-CN" altLang="en-US" dirty="0"/>
              <a:t> </a:t>
            </a:r>
            <a:r>
              <a:rPr lang="en-US" altLang="zh-CN" dirty="0"/>
              <a:t>is</a:t>
            </a:r>
            <a:r>
              <a:rPr lang="zh-CN" altLang="en-US" dirty="0"/>
              <a:t> </a:t>
            </a:r>
            <a:r>
              <a:rPr lang="en-US" altLang="zh-CN" dirty="0"/>
              <a:t>…</a:t>
            </a:r>
            <a:r>
              <a:rPr lang="zh-CN" altLang="en-US" dirty="0"/>
              <a:t> </a:t>
            </a:r>
            <a:r>
              <a:rPr lang="en-US" altLang="zh-CN" dirty="0"/>
              <a:t>Analytics</a:t>
            </a:r>
            <a:r>
              <a:rPr lang="zh-CN" altLang="en-US" dirty="0"/>
              <a:t> </a:t>
            </a:r>
            <a:r>
              <a:rPr lang="en-US" altLang="zh-CN" dirty="0"/>
              <a:t>Zoo</a:t>
            </a:r>
            <a:r>
              <a:rPr lang="zh-CN" altLang="en-US" dirty="0"/>
              <a:t> </a:t>
            </a:r>
            <a:r>
              <a:rPr lang="en-US" altLang="zh-CN" dirty="0"/>
              <a:t>is</a:t>
            </a:r>
            <a:r>
              <a:rPr lang="zh-CN" altLang="en-US" dirty="0"/>
              <a:t> </a:t>
            </a:r>
            <a:r>
              <a:rPr lang="en-US" altLang="zh-CN" dirty="0"/>
              <a:t>unified</a:t>
            </a:r>
            <a:r>
              <a:rPr lang="zh-CN" altLang="en-US" dirty="0"/>
              <a:t> </a:t>
            </a:r>
            <a:r>
              <a:rPr lang="en-US" altLang="zh-CN" dirty="0"/>
              <a:t>AI</a:t>
            </a:r>
            <a:r>
              <a:rPr lang="zh-CN" altLang="en-US" dirty="0"/>
              <a:t> </a:t>
            </a:r>
            <a:r>
              <a:rPr lang="en-US" altLang="zh-CN" dirty="0"/>
              <a:t>platform.</a:t>
            </a:r>
            <a:r>
              <a:rPr lang="zh-CN" altLang="en-US" dirty="0"/>
              <a:t> </a:t>
            </a:r>
            <a:endParaRPr lang="en-US" altLang="en-US" dirty="0"/>
          </a:p>
          <a:p>
            <a:endParaRPr lang="en-US" altLang="en-US" dirty="0"/>
          </a:p>
        </p:txBody>
      </p:sp>
      <p:sp>
        <p:nvSpPr>
          <p:cNvPr id="32771" name="Slide Number Placeholder 3">
            <a:extLst>
              <a:ext uri="{FF2B5EF4-FFF2-40B4-BE49-F238E27FC236}">
                <a16:creationId xmlns:a16="http://schemas.microsoft.com/office/drawing/2014/main" id="{33AA1385-6200-664A-97EA-016628B067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fld id="{5C454609-BA03-CA44-B76A-7A7896D68667}" type="slidenum">
              <a:rPr lang="en-US" altLang="en-US" sz="1200" smtClean="0"/>
              <a:pPr/>
              <a:t>5</a:t>
            </a:fld>
            <a:endParaRPr lang="en-US" altLang="en-US" sz="1200"/>
          </a:p>
        </p:txBody>
      </p:sp>
    </p:spTree>
    <p:extLst>
      <p:ext uri="{BB962C8B-B14F-4D97-AF65-F5344CB8AC3E}">
        <p14:creationId xmlns:p14="http://schemas.microsoft.com/office/powerpoint/2010/main" val="404960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a:t>
            </a:r>
            <a:r>
              <a:rPr lang="zh-CN" altLang="en-US" dirty="0"/>
              <a:t> </a:t>
            </a:r>
            <a:r>
              <a:rPr lang="en-US" altLang="zh-CN" dirty="0"/>
              <a:t>is</a:t>
            </a:r>
            <a:r>
              <a:rPr lang="zh-CN" altLang="en-US" dirty="0"/>
              <a:t> </a:t>
            </a:r>
            <a:r>
              <a:rPr lang="en-US" altLang="zh-CN" dirty="0"/>
              <a:t>the</a:t>
            </a:r>
            <a:r>
              <a:rPr lang="zh-CN" altLang="en-US" dirty="0"/>
              <a:t> </a:t>
            </a:r>
            <a:r>
              <a:rPr lang="en-US" altLang="zh-CN" dirty="0"/>
              <a:t>spark</a:t>
            </a:r>
            <a:r>
              <a:rPr lang="zh-CN" altLang="en-US" dirty="0"/>
              <a:t> </a:t>
            </a:r>
            <a:r>
              <a:rPr lang="en-US" altLang="zh-CN" dirty="0"/>
              <a:t>ecosystem.</a:t>
            </a:r>
            <a:r>
              <a:rPr lang="zh-CN" altLang="en-US" dirty="0"/>
              <a:t> </a:t>
            </a:r>
            <a:r>
              <a:rPr lang="en-US" altLang="zh-CN" dirty="0"/>
              <a:t>We</a:t>
            </a:r>
            <a:r>
              <a:rPr lang="zh-CN" altLang="en-US" dirty="0"/>
              <a:t> </a:t>
            </a:r>
            <a:r>
              <a:rPr lang="en-US" altLang="zh-CN" dirty="0"/>
              <a:t>used</a:t>
            </a:r>
            <a:r>
              <a:rPr lang="zh-CN" altLang="en-US" dirty="0"/>
              <a:t> </a:t>
            </a:r>
            <a:r>
              <a:rPr lang="en-US" altLang="zh-CN" dirty="0"/>
              <a:t>to</a:t>
            </a:r>
            <a:r>
              <a:rPr lang="zh-CN" altLang="en-US" dirty="0"/>
              <a:t> </a:t>
            </a:r>
            <a:r>
              <a:rPr lang="en-US" altLang="zh-CN" dirty="0"/>
              <a:t>have</a:t>
            </a:r>
            <a:r>
              <a:rPr lang="zh-CN" altLang="en-US" dirty="0"/>
              <a:t> </a:t>
            </a:r>
            <a:r>
              <a:rPr lang="en-US" altLang="zh-CN" dirty="0"/>
              <a:t>specialized</a:t>
            </a:r>
            <a:r>
              <a:rPr lang="zh-CN" altLang="en-US" dirty="0"/>
              <a:t> </a:t>
            </a:r>
            <a:r>
              <a:rPr lang="en-US" altLang="zh-CN" dirty="0"/>
              <a:t>independent</a:t>
            </a:r>
            <a:r>
              <a:rPr lang="zh-CN" altLang="en-US" dirty="0"/>
              <a:t> </a:t>
            </a:r>
            <a:r>
              <a:rPr lang="en-US" altLang="zh-CN" dirty="0"/>
              <a:t>big</a:t>
            </a:r>
            <a:r>
              <a:rPr lang="zh-CN" altLang="en-US" dirty="0"/>
              <a:t> </a:t>
            </a:r>
            <a:r>
              <a:rPr lang="en-US" altLang="zh-CN" dirty="0"/>
              <a:t>data</a:t>
            </a:r>
            <a:r>
              <a:rPr lang="zh-CN" altLang="en-US" dirty="0"/>
              <a:t> </a:t>
            </a:r>
            <a:r>
              <a:rPr lang="en-US" altLang="zh-CN" dirty="0"/>
              <a:t>systems</a:t>
            </a:r>
            <a:r>
              <a:rPr lang="zh-CN" altLang="en-US" dirty="0"/>
              <a:t> </a:t>
            </a:r>
            <a:r>
              <a:rPr lang="en-US" altLang="zh-CN" dirty="0"/>
              <a:t>for</a:t>
            </a:r>
            <a:r>
              <a:rPr lang="zh-CN" altLang="en-US" dirty="0"/>
              <a:t> </a:t>
            </a:r>
            <a:r>
              <a:rPr lang="en-US" altLang="zh-CN" dirty="0"/>
              <a:t>different</a:t>
            </a:r>
            <a:r>
              <a:rPr lang="zh-CN" altLang="en-US" dirty="0"/>
              <a:t> </a:t>
            </a:r>
            <a:r>
              <a:rPr lang="en-US" altLang="zh-CN" dirty="0"/>
              <a:t>functionalities,</a:t>
            </a:r>
            <a:r>
              <a:rPr lang="zh-CN" altLang="en-US" dirty="0"/>
              <a:t> </a:t>
            </a:r>
            <a:r>
              <a:rPr lang="en-US" altLang="zh-CN" dirty="0"/>
              <a:t>like</a:t>
            </a:r>
            <a:r>
              <a:rPr lang="zh-CN" altLang="en-US" dirty="0"/>
              <a:t> </a:t>
            </a:r>
            <a:r>
              <a:rPr lang="en-US" altLang="zh-CN" dirty="0"/>
              <a:t>graph</a:t>
            </a:r>
            <a:r>
              <a:rPr lang="zh-CN" altLang="en-US" dirty="0"/>
              <a:t> </a:t>
            </a:r>
            <a:r>
              <a:rPr lang="en-US" altLang="zh-CN" dirty="0"/>
              <a:t>analytics,</a:t>
            </a:r>
            <a:r>
              <a:rPr lang="zh-CN" altLang="en-US" dirty="0"/>
              <a:t> </a:t>
            </a:r>
            <a:r>
              <a:rPr lang="en-US" altLang="zh-CN" dirty="0"/>
              <a:t>SQL</a:t>
            </a:r>
            <a:r>
              <a:rPr lang="zh-CN" altLang="en-US" dirty="0"/>
              <a:t> </a:t>
            </a:r>
            <a:r>
              <a:rPr lang="en-US" altLang="zh-CN" dirty="0"/>
              <a:t>analytics.</a:t>
            </a:r>
            <a:r>
              <a:rPr lang="zh-CN" altLang="en-US" dirty="0"/>
              <a:t> </a:t>
            </a:r>
            <a:r>
              <a:rPr lang="en-US" altLang="zh-CN" dirty="0"/>
              <a:t>Today,</a:t>
            </a:r>
            <a:r>
              <a:rPr lang="zh-CN" altLang="en-US" dirty="0"/>
              <a:t> </a:t>
            </a:r>
            <a:r>
              <a:rPr lang="en-US" altLang="zh-CN" dirty="0"/>
              <a:t>the</a:t>
            </a:r>
            <a:r>
              <a:rPr lang="zh-CN" altLang="en-US" dirty="0"/>
              <a:t> </a:t>
            </a:r>
            <a:r>
              <a:rPr lang="en-US" altLang="zh-CN" dirty="0"/>
              <a:t>apache</a:t>
            </a:r>
            <a:r>
              <a:rPr lang="zh-CN" altLang="en-US" dirty="0"/>
              <a:t> </a:t>
            </a:r>
            <a:r>
              <a:rPr lang="en-US" altLang="zh-CN" dirty="0" err="1"/>
              <a:t>hadoop</a:t>
            </a:r>
            <a:r>
              <a:rPr lang="zh-CN" altLang="en-US" dirty="0"/>
              <a:t> </a:t>
            </a:r>
            <a:r>
              <a:rPr lang="en-US" altLang="zh-CN" dirty="0"/>
              <a:t>and</a:t>
            </a:r>
            <a:r>
              <a:rPr lang="zh-CN" altLang="en-US" dirty="0"/>
              <a:t> </a:t>
            </a:r>
            <a:r>
              <a:rPr lang="en-US" altLang="zh-CN" dirty="0"/>
              <a:t>spark</a:t>
            </a:r>
            <a:r>
              <a:rPr lang="zh-CN" altLang="en-US" dirty="0"/>
              <a:t> </a:t>
            </a:r>
            <a:r>
              <a:rPr lang="en-US" altLang="zh-CN" dirty="0"/>
              <a:t>ecosystem</a:t>
            </a:r>
            <a:r>
              <a:rPr lang="zh-CN" altLang="en-US" dirty="0"/>
              <a:t> </a:t>
            </a:r>
            <a:r>
              <a:rPr lang="en-US" altLang="zh-CN" dirty="0"/>
              <a:t>has</a:t>
            </a:r>
            <a:r>
              <a:rPr lang="zh-CN" altLang="en-US" dirty="0"/>
              <a:t> </a:t>
            </a:r>
            <a:r>
              <a:rPr lang="en-US" altLang="zh-CN" dirty="0"/>
              <a:t>almost</a:t>
            </a:r>
            <a:r>
              <a:rPr lang="zh-CN" altLang="en-US" dirty="0"/>
              <a:t> </a:t>
            </a:r>
            <a:r>
              <a:rPr lang="en-US" altLang="zh-CN" dirty="0"/>
              <a:t>everything,</a:t>
            </a:r>
            <a:r>
              <a:rPr lang="zh-CN" altLang="en-US" dirty="0"/>
              <a:t> </a:t>
            </a:r>
            <a:r>
              <a:rPr lang="en-US" altLang="zh-CN" dirty="0"/>
              <a:t>it</a:t>
            </a:r>
            <a:r>
              <a:rPr lang="zh-CN" altLang="en-US" dirty="0"/>
              <a:t> </a:t>
            </a:r>
            <a:r>
              <a:rPr lang="en-US" altLang="zh-CN" dirty="0"/>
              <a:t>becomes</a:t>
            </a:r>
            <a:r>
              <a:rPr lang="zh-CN" altLang="en-US" dirty="0"/>
              <a:t> </a:t>
            </a:r>
            <a:r>
              <a:rPr lang="en-US" altLang="zh-CN" dirty="0"/>
              <a:t>the</a:t>
            </a:r>
            <a:r>
              <a:rPr lang="zh-CN" altLang="en-US" dirty="0"/>
              <a:t> </a:t>
            </a:r>
            <a:r>
              <a:rPr lang="en-US" altLang="zh-CN" dirty="0"/>
              <a:t>unified</a:t>
            </a:r>
            <a:r>
              <a:rPr lang="zh-CN" altLang="en-US" dirty="0"/>
              <a:t> </a:t>
            </a:r>
            <a:r>
              <a:rPr lang="en-US" altLang="zh-CN" dirty="0"/>
              <a:t>big</a:t>
            </a:r>
            <a:r>
              <a:rPr lang="zh-CN" altLang="en-US" dirty="0"/>
              <a:t> </a:t>
            </a:r>
            <a:r>
              <a:rPr lang="en-US" altLang="zh-CN" dirty="0"/>
              <a:t>data</a:t>
            </a:r>
            <a:r>
              <a:rPr lang="zh-CN" altLang="en-US" dirty="0"/>
              <a:t> </a:t>
            </a:r>
            <a:r>
              <a:rPr lang="en-US" altLang="zh-CN" dirty="0"/>
              <a:t>platform</a:t>
            </a:r>
            <a:r>
              <a:rPr lang="zh-CN" altLang="en-US" dirty="0"/>
              <a:t> </a:t>
            </a:r>
            <a:r>
              <a:rPr lang="en-US" altLang="zh-CN" dirty="0"/>
              <a:t>for</a:t>
            </a:r>
            <a:r>
              <a:rPr lang="zh-CN" altLang="en-US" dirty="0"/>
              <a:t> </a:t>
            </a:r>
            <a:r>
              <a:rPr lang="en-US" altLang="zh-CN" dirty="0"/>
              <a:t>different</a:t>
            </a:r>
            <a:r>
              <a:rPr lang="zh-CN" altLang="en-US" dirty="0"/>
              <a:t> </a:t>
            </a:r>
            <a:r>
              <a:rPr lang="en-US" altLang="zh-CN" dirty="0"/>
              <a:t>big</a:t>
            </a:r>
            <a:r>
              <a:rPr lang="zh-CN" altLang="en-US" dirty="0"/>
              <a:t> </a:t>
            </a:r>
            <a:r>
              <a:rPr lang="en-US" altLang="zh-CN" dirty="0"/>
              <a:t>data</a:t>
            </a:r>
            <a:r>
              <a:rPr lang="zh-CN" altLang="en-US" dirty="0"/>
              <a:t> </a:t>
            </a:r>
            <a:r>
              <a:rPr lang="en-US" altLang="zh-CN" dirty="0"/>
              <a:t>tasks.</a:t>
            </a:r>
            <a:r>
              <a:rPr lang="zh-CN" altLang="en-US" dirty="0"/>
              <a:t>   </a:t>
            </a:r>
            <a:r>
              <a:rPr lang="en-US" altLang="zh-CN" dirty="0"/>
              <a:t>We</a:t>
            </a:r>
            <a:r>
              <a:rPr lang="zh-CN" altLang="en-US" dirty="0"/>
              <a:t> </a:t>
            </a:r>
            <a:r>
              <a:rPr lang="en-US" altLang="zh-CN" dirty="0"/>
              <a:t>can</a:t>
            </a:r>
            <a:r>
              <a:rPr lang="zh-CN" altLang="en-US" dirty="0"/>
              <a:t> </a:t>
            </a:r>
            <a:r>
              <a:rPr lang="en-US" altLang="zh-CN" dirty="0"/>
              <a:t>do</a:t>
            </a:r>
            <a:r>
              <a:rPr lang="zh-CN" altLang="en-US" dirty="0"/>
              <a:t> </a:t>
            </a:r>
            <a:r>
              <a:rPr lang="en-US" altLang="zh-CN" dirty="0"/>
              <a:t>graph</a:t>
            </a:r>
            <a:r>
              <a:rPr lang="zh-CN" altLang="en-US" dirty="0"/>
              <a:t> </a:t>
            </a:r>
            <a:r>
              <a:rPr lang="en-US" altLang="zh-CN" dirty="0"/>
              <a:t>analysis,</a:t>
            </a:r>
            <a:r>
              <a:rPr lang="zh-CN" altLang="en-US" dirty="0"/>
              <a:t> </a:t>
            </a:r>
            <a:r>
              <a:rPr lang="en-US" altLang="zh-CN" dirty="0"/>
              <a:t>we</a:t>
            </a:r>
            <a:r>
              <a:rPr lang="zh-CN" altLang="en-US" dirty="0"/>
              <a:t> </a:t>
            </a:r>
            <a:r>
              <a:rPr lang="en-US" altLang="zh-CN" dirty="0"/>
              <a:t>can</a:t>
            </a:r>
            <a:r>
              <a:rPr lang="zh-CN" altLang="en-US" dirty="0"/>
              <a:t> </a:t>
            </a:r>
            <a:r>
              <a:rPr lang="en-US" altLang="zh-CN" dirty="0"/>
              <a:t>do</a:t>
            </a:r>
            <a:r>
              <a:rPr lang="zh-CN" altLang="en-US" dirty="0"/>
              <a:t> </a:t>
            </a:r>
            <a:r>
              <a:rPr lang="en-US" altLang="zh-CN" dirty="0" err="1"/>
              <a:t>sql</a:t>
            </a:r>
            <a:r>
              <a:rPr lang="en-US" altLang="zh-CN" dirty="0"/>
              <a:t>,</a:t>
            </a:r>
            <a:r>
              <a:rPr lang="zh-CN" altLang="en-US" dirty="0"/>
              <a:t> </a:t>
            </a:r>
            <a:r>
              <a:rPr lang="en-US" altLang="zh-CN" dirty="0"/>
              <a:t>streaming.</a:t>
            </a:r>
            <a:r>
              <a:rPr lang="zh-CN" altLang="en-US" dirty="0"/>
              <a:t> </a:t>
            </a:r>
            <a:r>
              <a:rPr lang="en-US" altLang="zh-CN" dirty="0"/>
              <a:t>This</a:t>
            </a:r>
            <a:r>
              <a:rPr lang="zh-CN" altLang="en-US" dirty="0"/>
              <a:t> </a:t>
            </a:r>
            <a:r>
              <a:rPr lang="en-US" altLang="zh-CN" dirty="0"/>
              <a:t>is</a:t>
            </a:r>
            <a:r>
              <a:rPr lang="zh-CN" altLang="en-US" dirty="0"/>
              <a:t> </a:t>
            </a:r>
            <a:r>
              <a:rPr lang="en-US" altLang="zh-CN" dirty="0"/>
              <a:t>the</a:t>
            </a:r>
            <a:r>
              <a:rPr lang="zh-CN" altLang="en-US" dirty="0"/>
              <a:t> </a:t>
            </a:r>
            <a:r>
              <a:rPr lang="en-US" altLang="zh-CN" dirty="0"/>
              <a:t>big</a:t>
            </a:r>
            <a:r>
              <a:rPr lang="zh-CN" altLang="en-US" dirty="0"/>
              <a:t> </a:t>
            </a:r>
            <a:r>
              <a:rPr lang="en-US" altLang="zh-CN" dirty="0"/>
              <a:t>data</a:t>
            </a:r>
            <a:r>
              <a:rPr lang="zh-CN" altLang="en-US" dirty="0"/>
              <a:t> </a:t>
            </a:r>
            <a:r>
              <a:rPr lang="en-US" altLang="zh-CN" dirty="0"/>
              <a:t>community.</a:t>
            </a:r>
            <a:r>
              <a:rPr lang="zh-CN" altLang="en-US" dirty="0"/>
              <a:t> </a:t>
            </a:r>
            <a:endParaRPr lang="en-US" altLang="zh-CN" dirty="0"/>
          </a:p>
          <a:p>
            <a:r>
              <a:rPr lang="zh-CN" altLang="en-US" dirty="0"/>
              <a:t> </a:t>
            </a:r>
            <a:r>
              <a:rPr lang="en-US" altLang="zh-CN" dirty="0"/>
              <a:t>but</a:t>
            </a:r>
            <a:r>
              <a:rPr lang="zh-CN" altLang="en-US" dirty="0"/>
              <a:t> </a:t>
            </a:r>
            <a:r>
              <a:rPr lang="en-US" altLang="zh-CN" dirty="0"/>
              <a:t>Deep</a:t>
            </a:r>
            <a:r>
              <a:rPr lang="zh-CN" altLang="en-US" dirty="0"/>
              <a:t> </a:t>
            </a:r>
            <a:r>
              <a:rPr lang="en-US" altLang="zh-CN" dirty="0"/>
              <a:t>learning</a:t>
            </a:r>
            <a:r>
              <a:rPr lang="zh-CN" altLang="en-US" dirty="0"/>
              <a:t> </a:t>
            </a:r>
            <a:r>
              <a:rPr lang="en-US" altLang="zh-CN" dirty="0"/>
              <a:t>is</a:t>
            </a:r>
            <a:r>
              <a:rPr lang="zh-CN" altLang="en-US" dirty="0"/>
              <a:t> </a:t>
            </a:r>
            <a:r>
              <a:rPr lang="en-US" altLang="zh-CN" dirty="0"/>
              <a:t>missing</a:t>
            </a:r>
            <a:r>
              <a:rPr lang="zh-CN" altLang="en-US" dirty="0"/>
              <a:t> </a:t>
            </a:r>
            <a:r>
              <a:rPr lang="en-US" altLang="zh-CN" dirty="0"/>
              <a:t>from</a:t>
            </a:r>
            <a:r>
              <a:rPr lang="zh-CN" altLang="en-US" dirty="0"/>
              <a:t> </a:t>
            </a:r>
            <a:r>
              <a:rPr lang="en-US" altLang="zh-CN" dirty="0"/>
              <a:t>here.</a:t>
            </a:r>
            <a:r>
              <a:rPr lang="zh-CN" altLang="en-US" dirty="0"/>
              <a:t> </a:t>
            </a:r>
            <a:r>
              <a:rPr lang="en-US" altLang="zh-CN" dirty="0"/>
              <a:t>It</a:t>
            </a:r>
            <a:r>
              <a:rPr lang="zh-CN" altLang="en-US" dirty="0"/>
              <a:t> </a:t>
            </a:r>
            <a:r>
              <a:rPr lang="en-US" altLang="zh-CN" dirty="0"/>
              <a:t>is</a:t>
            </a:r>
            <a:r>
              <a:rPr lang="zh-CN" altLang="en-US" dirty="0"/>
              <a:t> </a:t>
            </a:r>
            <a:r>
              <a:rPr lang="en-US" altLang="zh-CN" dirty="0"/>
              <a:t>not</a:t>
            </a:r>
            <a:r>
              <a:rPr lang="zh-CN" altLang="en-US" dirty="0"/>
              <a:t> </a:t>
            </a:r>
            <a:r>
              <a:rPr lang="en-US" altLang="zh-CN" dirty="0"/>
              <a:t>easy</a:t>
            </a:r>
            <a:r>
              <a:rPr lang="zh-CN" altLang="en-US" dirty="0"/>
              <a:t> </a:t>
            </a:r>
            <a:r>
              <a:rPr lang="en-US" altLang="zh-CN" dirty="0"/>
              <a:t>to</a:t>
            </a:r>
            <a:r>
              <a:rPr lang="zh-CN" altLang="en-US" dirty="0"/>
              <a:t> </a:t>
            </a:r>
            <a:r>
              <a:rPr lang="en-US" altLang="zh-CN" dirty="0"/>
              <a:t>bring</a:t>
            </a:r>
            <a:r>
              <a:rPr lang="zh-CN" altLang="en-US" dirty="0"/>
              <a:t> </a:t>
            </a:r>
            <a:r>
              <a:rPr lang="en-US" altLang="zh-CN" dirty="0"/>
              <a:t>deep</a:t>
            </a:r>
            <a:r>
              <a:rPr lang="zh-CN" altLang="en-US" dirty="0"/>
              <a:t> </a:t>
            </a:r>
            <a:r>
              <a:rPr lang="en-US" altLang="zh-CN" dirty="0"/>
              <a:t>learning</a:t>
            </a:r>
            <a:r>
              <a:rPr lang="zh-CN" altLang="en-US" dirty="0"/>
              <a:t> </a:t>
            </a:r>
            <a:r>
              <a:rPr lang="en-US" altLang="zh-CN" dirty="0"/>
              <a:t>models</a:t>
            </a:r>
            <a:r>
              <a:rPr lang="zh-CN" altLang="en-US" dirty="0"/>
              <a:t> </a:t>
            </a:r>
            <a:r>
              <a:rPr lang="en-US" altLang="zh-CN" dirty="0"/>
              <a:t>into</a:t>
            </a:r>
            <a:r>
              <a:rPr lang="zh-CN" altLang="en-US" dirty="0"/>
              <a:t> </a:t>
            </a:r>
            <a:r>
              <a:rPr lang="en-US" altLang="zh-CN" dirty="0"/>
              <a:t>this</a:t>
            </a:r>
            <a:r>
              <a:rPr lang="zh-CN" altLang="en-US" dirty="0"/>
              <a:t> </a:t>
            </a:r>
            <a:r>
              <a:rPr lang="en-US" altLang="zh-CN" dirty="0"/>
              <a:t>unified</a:t>
            </a:r>
            <a:r>
              <a:rPr lang="zh-CN" altLang="en-US" dirty="0"/>
              <a:t> </a:t>
            </a:r>
            <a:r>
              <a:rPr lang="en-US" altLang="zh-CN" dirty="0"/>
              <a:t>platform.</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6</a:t>
            </a:fld>
            <a:endParaRPr lang="en-US"/>
          </a:p>
        </p:txBody>
      </p:sp>
    </p:spTree>
    <p:extLst>
      <p:ext uri="{BB962C8B-B14F-4D97-AF65-F5344CB8AC3E}">
        <p14:creationId xmlns:p14="http://schemas.microsoft.com/office/powerpoint/2010/main" val="917714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a:t>In</a:t>
            </a:r>
            <a:r>
              <a:rPr lang="zh-CN" altLang="en-US" baseline="0" dirty="0"/>
              <a:t> </a:t>
            </a:r>
            <a:r>
              <a:rPr lang="en-US" baseline="0" dirty="0"/>
              <a:t>deep learning</a:t>
            </a:r>
            <a:r>
              <a:rPr lang="zh-CN" altLang="en-US" baseline="0" dirty="0"/>
              <a:t> </a:t>
            </a:r>
            <a:r>
              <a:rPr lang="en-US" altLang="zh-CN" baseline="0" dirty="0"/>
              <a:t>world</a:t>
            </a:r>
            <a:r>
              <a:rPr lang="en-US" baseline="0" dirty="0"/>
              <a:t>. </a:t>
            </a:r>
            <a:r>
              <a:rPr lang="en-US" altLang="zh-CN" baseline="0" dirty="0"/>
              <a:t>Most</a:t>
            </a:r>
            <a:r>
              <a:rPr lang="zh-CN" altLang="en-US" baseline="0" dirty="0"/>
              <a:t> </a:t>
            </a:r>
            <a:r>
              <a:rPr lang="en-US" altLang="zh-CN" baseline="0" dirty="0"/>
              <a:t>of</a:t>
            </a:r>
            <a:r>
              <a:rPr lang="zh-CN" altLang="en-US" baseline="0" dirty="0"/>
              <a:t> </a:t>
            </a:r>
            <a:r>
              <a:rPr lang="en-US" altLang="zh-CN" baseline="0" dirty="0"/>
              <a:t>times,</a:t>
            </a:r>
            <a:r>
              <a:rPr lang="zh-CN" altLang="en-US" baseline="0" dirty="0"/>
              <a:t> </a:t>
            </a:r>
            <a:r>
              <a:rPr lang="en-US" altLang="zh-CN" baseline="0" dirty="0"/>
              <a:t>deep</a:t>
            </a:r>
            <a:r>
              <a:rPr lang="zh-CN" altLang="en-US" baseline="0" dirty="0"/>
              <a:t> </a:t>
            </a:r>
            <a:r>
              <a:rPr lang="en-US" altLang="zh-CN" baseline="0" dirty="0"/>
              <a:t>learning</a:t>
            </a:r>
            <a:r>
              <a:rPr lang="zh-CN" altLang="en-US" baseline="0" dirty="0"/>
              <a:t> </a:t>
            </a:r>
            <a:r>
              <a:rPr lang="en-US" altLang="zh-CN" baseline="0" dirty="0"/>
              <a:t>experts</a:t>
            </a:r>
            <a:r>
              <a:rPr lang="zh-CN" altLang="en-US" baseline="0" dirty="0"/>
              <a:t> </a:t>
            </a:r>
            <a:r>
              <a:rPr lang="en-US" altLang="zh-CN" baseline="0" dirty="0"/>
              <a:t>use</a:t>
            </a:r>
            <a:r>
              <a:rPr lang="zh-CN" altLang="en-US" baseline="0" dirty="0"/>
              <a:t> </a:t>
            </a:r>
            <a:r>
              <a:rPr lang="en-US" altLang="zh-CN" baseline="0" dirty="0"/>
              <a:t>different</a:t>
            </a:r>
            <a:r>
              <a:rPr lang="zh-CN" altLang="en-US" baseline="0" dirty="0"/>
              <a:t> </a:t>
            </a:r>
            <a:r>
              <a:rPr lang="en-US" altLang="zh-CN" baseline="0" dirty="0"/>
              <a:t>frameworks</a:t>
            </a:r>
            <a:r>
              <a:rPr lang="zh-CN" altLang="en-US" baseline="0" dirty="0"/>
              <a:t> </a:t>
            </a:r>
            <a:r>
              <a:rPr lang="en-US" altLang="zh-CN" baseline="0" dirty="0"/>
              <a:t>on</a:t>
            </a:r>
            <a:r>
              <a:rPr lang="zh-CN" altLang="en-US" baseline="0" dirty="0"/>
              <a:t> </a:t>
            </a:r>
            <a:r>
              <a:rPr lang="en-US" altLang="zh-CN" baseline="0" dirty="0"/>
              <a:t>a</a:t>
            </a:r>
            <a:r>
              <a:rPr lang="zh-CN" altLang="en-US" baseline="0" dirty="0"/>
              <a:t> </a:t>
            </a:r>
            <a:r>
              <a:rPr lang="en-US" altLang="zh-CN" baseline="0" dirty="0"/>
              <a:t>different</a:t>
            </a:r>
            <a:r>
              <a:rPr lang="zh-CN" altLang="en-US" baseline="0" dirty="0"/>
              <a:t> </a:t>
            </a:r>
            <a:r>
              <a:rPr lang="en-US" altLang="zh-CN" baseline="0" dirty="0"/>
              <a:t>cluster.</a:t>
            </a:r>
            <a:r>
              <a:rPr lang="zh-CN" altLang="en-US" baseline="0" dirty="0"/>
              <a:t> </a:t>
            </a:r>
            <a:r>
              <a:rPr lang="en-US" altLang="zh-CN" dirty="0"/>
              <a:t>We</a:t>
            </a:r>
            <a:r>
              <a:rPr lang="zh-CN" altLang="en-US" dirty="0"/>
              <a:t> </a:t>
            </a:r>
            <a:r>
              <a:rPr lang="en-US" altLang="zh-CN" dirty="0"/>
              <a:t>do</a:t>
            </a:r>
            <a:r>
              <a:rPr lang="zh-CN" altLang="en-US" dirty="0"/>
              <a:t> </a:t>
            </a:r>
            <a:r>
              <a:rPr lang="en-US" altLang="zh-CN" dirty="0"/>
              <a:t>see</a:t>
            </a:r>
            <a:r>
              <a:rPr lang="zh-CN" altLang="en-US" dirty="0"/>
              <a:t> </a:t>
            </a:r>
            <a:r>
              <a:rPr lang="en-US" altLang="zh-CN" dirty="0"/>
              <a:t>a</a:t>
            </a:r>
            <a:r>
              <a:rPr lang="zh-CN" altLang="en-US" dirty="0"/>
              <a:t> </a:t>
            </a:r>
            <a:r>
              <a:rPr lang="en-US" altLang="zh-CN" dirty="0"/>
              <a:t>big</a:t>
            </a:r>
            <a:r>
              <a:rPr lang="zh-CN" altLang="en-US" dirty="0"/>
              <a:t> </a:t>
            </a:r>
            <a:r>
              <a:rPr lang="en-US" altLang="zh-CN" dirty="0"/>
              <a:t>gap</a:t>
            </a:r>
            <a:r>
              <a:rPr lang="zh-CN" altLang="en-US" dirty="0"/>
              <a:t> </a:t>
            </a:r>
            <a:r>
              <a:rPr lang="en-US" altLang="zh-CN" dirty="0"/>
              <a:t>between</a:t>
            </a:r>
            <a:r>
              <a:rPr lang="zh-CN" altLang="en-US" dirty="0"/>
              <a:t> </a:t>
            </a:r>
            <a:r>
              <a:rPr lang="en-US" altLang="zh-CN" dirty="0"/>
              <a:t>deep</a:t>
            </a:r>
            <a:r>
              <a:rPr lang="zh-CN" altLang="en-US" dirty="0"/>
              <a:t> </a:t>
            </a:r>
            <a:r>
              <a:rPr lang="en-US" altLang="zh-CN" dirty="0"/>
              <a:t>learning</a:t>
            </a:r>
            <a:r>
              <a:rPr lang="zh-CN" altLang="en-US" dirty="0"/>
              <a:t> </a:t>
            </a:r>
            <a:r>
              <a:rPr lang="en-US" altLang="zh-CN" dirty="0"/>
              <a:t>community</a:t>
            </a:r>
            <a:r>
              <a:rPr lang="zh-CN" altLang="en-US" dirty="0"/>
              <a:t> </a:t>
            </a:r>
            <a:r>
              <a:rPr lang="en-US" altLang="zh-CN" dirty="0"/>
              <a:t>and</a:t>
            </a:r>
            <a:r>
              <a:rPr lang="zh-CN" altLang="en-US" dirty="0"/>
              <a:t> </a:t>
            </a:r>
            <a:r>
              <a:rPr lang="en-US" altLang="zh-CN" dirty="0"/>
              <a:t>data</a:t>
            </a:r>
            <a:r>
              <a:rPr lang="zh-CN" altLang="en-US" dirty="0"/>
              <a:t> </a:t>
            </a:r>
            <a:r>
              <a:rPr lang="en-US" altLang="zh-CN" dirty="0"/>
              <a:t>science</a:t>
            </a:r>
            <a:r>
              <a:rPr lang="zh-CN" altLang="en-US" dirty="0"/>
              <a:t> </a:t>
            </a:r>
            <a:r>
              <a:rPr lang="en-US" altLang="zh-CN" dirty="0"/>
              <a:t>community.</a:t>
            </a:r>
            <a:r>
              <a:rPr lang="zh-CN" altLang="en-US" dirty="0"/>
              <a:t> </a:t>
            </a:r>
            <a:r>
              <a:rPr lang="en-US" altLang="zh-CN" dirty="0"/>
              <a:t>We</a:t>
            </a:r>
            <a:r>
              <a:rPr lang="zh-CN" altLang="en-US" dirty="0"/>
              <a:t> </a:t>
            </a:r>
            <a:r>
              <a:rPr lang="en-US" altLang="zh-CN" dirty="0"/>
              <a:t>notice</a:t>
            </a:r>
            <a:r>
              <a:rPr lang="zh-CN" altLang="en-US" dirty="0"/>
              <a:t> </a:t>
            </a:r>
            <a:r>
              <a:rPr lang="en-US" altLang="zh-CN" dirty="0"/>
              <a:t>that</a:t>
            </a:r>
            <a:r>
              <a:rPr lang="zh-CN" altLang="en-US" dirty="0"/>
              <a:t> </a:t>
            </a:r>
            <a:r>
              <a:rPr lang="en-US" altLang="zh-CN" dirty="0"/>
              <a:t>some</a:t>
            </a:r>
            <a:r>
              <a:rPr lang="zh-CN" altLang="en-US" dirty="0"/>
              <a:t> </a:t>
            </a:r>
            <a:r>
              <a:rPr lang="en-US" altLang="zh-CN" dirty="0"/>
              <a:t>people</a:t>
            </a:r>
            <a:r>
              <a:rPr lang="zh-CN" altLang="en-US" dirty="0"/>
              <a:t> </a:t>
            </a:r>
            <a:r>
              <a:rPr lang="en-US" altLang="zh-CN" dirty="0"/>
              <a:t>running</a:t>
            </a:r>
            <a:r>
              <a:rPr lang="zh-CN" altLang="en-US" dirty="0"/>
              <a:t> </a:t>
            </a:r>
            <a:r>
              <a:rPr lang="en-US" altLang="zh-CN" dirty="0"/>
              <a:t>their</a:t>
            </a:r>
            <a:r>
              <a:rPr lang="zh-CN" altLang="en-US" dirty="0"/>
              <a:t> </a:t>
            </a:r>
            <a:r>
              <a:rPr lang="en-US" altLang="zh-CN" dirty="0"/>
              <a:t>big</a:t>
            </a:r>
            <a:r>
              <a:rPr lang="zh-CN" altLang="en-US" dirty="0"/>
              <a:t> </a:t>
            </a:r>
            <a:r>
              <a:rPr lang="en-US" altLang="zh-CN" dirty="0"/>
              <a:t>data</a:t>
            </a:r>
            <a:r>
              <a:rPr lang="zh-CN" altLang="en-US" dirty="0"/>
              <a:t> </a:t>
            </a:r>
            <a:r>
              <a:rPr lang="en-US" altLang="zh-CN" dirty="0"/>
              <a:t>analytics</a:t>
            </a:r>
            <a:r>
              <a:rPr lang="zh-CN" altLang="en-US" dirty="0"/>
              <a:t> </a:t>
            </a:r>
            <a:r>
              <a:rPr lang="en-US" altLang="zh-CN" dirty="0"/>
              <a:t>on</a:t>
            </a:r>
            <a:r>
              <a:rPr lang="zh-CN" altLang="en-US" dirty="0"/>
              <a:t> </a:t>
            </a:r>
            <a:r>
              <a:rPr lang="en-US" altLang="zh-CN" dirty="0"/>
              <a:t>spark</a:t>
            </a:r>
            <a:r>
              <a:rPr lang="zh-CN" altLang="en-US" dirty="0"/>
              <a:t> </a:t>
            </a:r>
            <a:r>
              <a:rPr lang="en-US" altLang="zh-CN" dirty="0"/>
              <a:t>clusters,</a:t>
            </a:r>
            <a:r>
              <a:rPr lang="zh-CN" altLang="en-US" dirty="0"/>
              <a:t> </a:t>
            </a:r>
            <a:r>
              <a:rPr lang="en-US" altLang="zh-CN" dirty="0"/>
              <a:t>and</a:t>
            </a:r>
            <a:r>
              <a:rPr lang="zh-CN" altLang="en-US" dirty="0"/>
              <a:t> </a:t>
            </a:r>
            <a:r>
              <a:rPr lang="en-US" altLang="zh-CN" dirty="0"/>
              <a:t>deep</a:t>
            </a:r>
            <a:r>
              <a:rPr lang="zh-CN" altLang="en-US" dirty="0"/>
              <a:t> </a:t>
            </a:r>
            <a:r>
              <a:rPr lang="en-US" altLang="zh-CN" dirty="0"/>
              <a:t>learning</a:t>
            </a:r>
            <a:r>
              <a:rPr lang="zh-CN" altLang="en-US" dirty="0"/>
              <a:t> </a:t>
            </a:r>
            <a:r>
              <a:rPr lang="en-US" altLang="zh-CN" dirty="0"/>
              <a:t>models</a:t>
            </a:r>
            <a:r>
              <a:rPr lang="zh-CN" altLang="en-US" dirty="0"/>
              <a:t> </a:t>
            </a:r>
            <a:r>
              <a:rPr lang="en-US" altLang="zh-CN" dirty="0"/>
              <a:t>on</a:t>
            </a:r>
            <a:r>
              <a:rPr lang="zh-CN" altLang="en-US" dirty="0"/>
              <a:t> </a:t>
            </a:r>
            <a:r>
              <a:rPr lang="en-US" altLang="zh-CN" dirty="0"/>
              <a:t>other</a:t>
            </a:r>
            <a:r>
              <a:rPr lang="zh-CN" altLang="en-US" dirty="0"/>
              <a:t> </a:t>
            </a:r>
            <a:r>
              <a:rPr lang="en-US" altLang="zh-CN" dirty="0"/>
              <a:t>dedicated</a:t>
            </a:r>
            <a:r>
              <a:rPr lang="zh-CN" altLang="en-US" dirty="0"/>
              <a:t> </a:t>
            </a:r>
            <a:r>
              <a:rPr lang="en-US" altLang="zh-CN" dirty="0"/>
              <a:t>clusters,</a:t>
            </a:r>
            <a:r>
              <a:rPr lang="zh-CN" altLang="en-US" dirty="0"/>
              <a:t> </a:t>
            </a:r>
            <a:r>
              <a:rPr lang="en-US" altLang="zh-CN" baseline="0" dirty="0"/>
              <a:t>then</a:t>
            </a:r>
            <a:r>
              <a:rPr lang="zh-CN" altLang="en-US" baseline="0" dirty="0"/>
              <a:t> </a:t>
            </a:r>
            <a:r>
              <a:rPr lang="en-US" altLang="zh-CN" baseline="0" dirty="0"/>
              <a:t>there</a:t>
            </a:r>
            <a:r>
              <a:rPr lang="zh-CN" altLang="en-US" baseline="0" dirty="0"/>
              <a:t> </a:t>
            </a:r>
            <a:r>
              <a:rPr lang="en-US" altLang="zh-CN" baseline="0" dirty="0"/>
              <a:t>is</a:t>
            </a:r>
            <a:r>
              <a:rPr lang="zh-CN" altLang="en-US" baseline="0" dirty="0"/>
              <a:t> </a:t>
            </a:r>
            <a:r>
              <a:rPr lang="en-US" altLang="zh-CN" baseline="0" dirty="0"/>
              <a:t>c</a:t>
            </a:r>
            <a:r>
              <a:rPr lang="en-US" baseline="0" dirty="0"/>
              <a:t>hallenge to move data. </a:t>
            </a:r>
            <a:r>
              <a:rPr lang="en-US" altLang="zh-CN" baseline="0" dirty="0"/>
              <a:t>In</a:t>
            </a:r>
            <a:r>
              <a:rPr lang="zh-CN" altLang="en-US" baseline="0" dirty="0"/>
              <a:t> </a:t>
            </a:r>
            <a:r>
              <a:rPr lang="en-US" altLang="zh-CN" baseline="0" dirty="0"/>
              <a:t>reality,</a:t>
            </a:r>
            <a:r>
              <a:rPr lang="zh-CN" altLang="en-US" baseline="0" dirty="0"/>
              <a:t> </a:t>
            </a:r>
            <a:r>
              <a:rPr lang="en-US" altLang="zh-CN" baseline="0" dirty="0"/>
              <a:t>r</a:t>
            </a:r>
            <a:r>
              <a:rPr lang="en-US" baseline="0" dirty="0"/>
              <a:t>esearchers work on research cluster. Data engineer</a:t>
            </a:r>
            <a:r>
              <a:rPr lang="en-US" altLang="zh-CN" baseline="0" dirty="0"/>
              <a:t>s</a:t>
            </a:r>
            <a:r>
              <a:rPr lang="en-US" baseline="0" dirty="0"/>
              <a:t> clean, transform data, copy data</a:t>
            </a:r>
            <a:r>
              <a:rPr lang="zh-CN" altLang="en-US" baseline="0" dirty="0"/>
              <a:t> </a:t>
            </a:r>
            <a:r>
              <a:rPr lang="en-US" altLang="zh-CN" baseline="0" dirty="0"/>
              <a:t>from</a:t>
            </a:r>
            <a:r>
              <a:rPr lang="zh-CN" altLang="en-US" baseline="0" dirty="0"/>
              <a:t> </a:t>
            </a:r>
            <a:r>
              <a:rPr lang="en-US" altLang="zh-CN" baseline="0" dirty="0"/>
              <a:t>the</a:t>
            </a:r>
            <a:r>
              <a:rPr lang="zh-CN" altLang="en-US" baseline="0" dirty="0"/>
              <a:t> </a:t>
            </a:r>
            <a:r>
              <a:rPr lang="en-US" altLang="zh-CN" baseline="0" dirty="0"/>
              <a:t>data</a:t>
            </a:r>
            <a:r>
              <a:rPr lang="zh-CN" altLang="en-US" baseline="0" dirty="0"/>
              <a:t> </a:t>
            </a:r>
            <a:r>
              <a:rPr lang="en-US" altLang="zh-CN" baseline="0" dirty="0"/>
              <a:t>cluster</a:t>
            </a:r>
            <a:r>
              <a:rPr lang="zh-CN" altLang="en-US" baseline="0" dirty="0"/>
              <a:t> </a:t>
            </a:r>
            <a:r>
              <a:rPr lang="en-US" altLang="zh-CN" baseline="0" dirty="0"/>
              <a:t>to</a:t>
            </a:r>
            <a:r>
              <a:rPr lang="zh-CN" altLang="en-US" baseline="0" dirty="0"/>
              <a:t> </a:t>
            </a:r>
            <a:r>
              <a:rPr lang="en-US" altLang="zh-CN" baseline="0" dirty="0"/>
              <a:t>research</a:t>
            </a:r>
            <a:r>
              <a:rPr lang="zh-CN" altLang="en-US" baseline="0" dirty="0"/>
              <a:t> </a:t>
            </a:r>
            <a:r>
              <a:rPr lang="en-US" altLang="zh-CN" baseline="0" dirty="0"/>
              <a:t>cluster</a:t>
            </a:r>
            <a:r>
              <a:rPr lang="en-US" baseline="0" dirty="0"/>
              <a:t>. Huge overhead</a:t>
            </a:r>
            <a:r>
              <a:rPr lang="en-US" altLang="zh-CN" baseline="0" dirty="0"/>
              <a:t>.</a:t>
            </a:r>
            <a:r>
              <a:rPr lang="zh-CN" altLang="en-US" baseline="0" dirty="0"/>
              <a:t> </a:t>
            </a:r>
            <a:r>
              <a:rPr lang="en-US" altLang="zh-CN" baseline="0" dirty="0"/>
              <a:t>That</a:t>
            </a:r>
            <a:r>
              <a:rPr lang="zh-CN" altLang="en-US" baseline="0" dirty="0"/>
              <a:t> </a:t>
            </a:r>
            <a:r>
              <a:rPr lang="en-US" altLang="zh-CN" baseline="0" dirty="0"/>
              <a:t>is</a:t>
            </a:r>
            <a:r>
              <a:rPr lang="zh-CN" altLang="en-US" baseline="0" dirty="0"/>
              <a:t> </a:t>
            </a:r>
            <a:r>
              <a:rPr lang="en-US" altLang="zh-CN" baseline="0" dirty="0"/>
              <a:t>the</a:t>
            </a:r>
            <a:r>
              <a:rPr lang="zh-CN" altLang="en-US" baseline="0" dirty="0"/>
              <a:t> </a:t>
            </a:r>
            <a:r>
              <a:rPr lang="en-US" altLang="zh-CN" baseline="0" dirty="0"/>
              <a:t>gap</a:t>
            </a:r>
            <a:r>
              <a:rPr lang="zh-CN" altLang="en-US" baseline="0" dirty="0"/>
              <a:t> </a:t>
            </a:r>
            <a:r>
              <a:rPr lang="en-US" altLang="zh-CN" baseline="0" dirty="0"/>
              <a:t>we</a:t>
            </a:r>
            <a:r>
              <a:rPr lang="zh-CN" altLang="en-US" baseline="0" dirty="0"/>
              <a:t> </a:t>
            </a:r>
            <a:r>
              <a:rPr lang="en-US" altLang="zh-CN" baseline="0" dirty="0"/>
              <a:t>want</a:t>
            </a:r>
            <a:r>
              <a:rPr lang="zh-CN" altLang="en-US" baseline="0" dirty="0"/>
              <a:t> </a:t>
            </a:r>
            <a:r>
              <a:rPr lang="en-US" altLang="zh-CN" baseline="0" dirty="0"/>
              <a:t>to</a:t>
            </a:r>
            <a:r>
              <a:rPr lang="zh-CN" altLang="en-US" baseline="0" dirty="0"/>
              <a:t> </a:t>
            </a:r>
            <a:r>
              <a:rPr lang="en-US" altLang="zh-CN" baseline="0" dirty="0"/>
              <a:t>bridge.</a:t>
            </a:r>
            <a:r>
              <a:rPr lang="zh-CN" altLang="en-US" baseline="0" dirty="0"/>
              <a:t> </a:t>
            </a:r>
            <a:endParaRPr lang="en-US" altLang="zh-CN"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there’s actually a fundamental incompatibility between the way the Spark scheduler works and all of these distributed machine learning frameworks.</a:t>
            </a:r>
            <a:r>
              <a:rPr lang="en-US" sz="1200" b="0" i="0" kern="1200" baseline="0" dirty="0">
                <a:solidFill>
                  <a:schemeClr val="tx1"/>
                </a:solidFill>
                <a:effectLst/>
                <a:latin typeface="+mn-lt"/>
                <a:ea typeface="+mn-ea"/>
                <a:cs typeface="+mn-cs"/>
              </a:rPr>
              <a:t> One option: different cluster. Share data storage: HDFS or S3. Option 2: </a:t>
            </a:r>
            <a:r>
              <a:rPr lang="en-US" sz="1200" b="0" i="0" kern="1200" dirty="0">
                <a:solidFill>
                  <a:schemeClr val="tx1"/>
                </a:solidFill>
                <a:effectLst/>
                <a:latin typeface="+mn-lt"/>
                <a:ea typeface="+mn-ea"/>
                <a:cs typeface="+mn-cs"/>
              </a:rPr>
              <a:t>building single clusters that runs Spark and the distributed ML frameworks. But distributed ML (using</a:t>
            </a:r>
            <a:r>
              <a:rPr lang="en-US" sz="1200" b="0" i="0" kern="1200" baseline="0" dirty="0">
                <a:solidFill>
                  <a:schemeClr val="tx1"/>
                </a:solidFill>
                <a:effectLst/>
                <a:latin typeface="+mn-lt"/>
                <a:ea typeface="+mn-ea"/>
                <a:cs typeface="+mn-cs"/>
              </a:rPr>
              <a:t> MPI or custom </a:t>
            </a:r>
            <a:r>
              <a:rPr lang="en-US" sz="1200" b="0" i="0" kern="1200" baseline="0" dirty="0" err="1">
                <a:solidFill>
                  <a:schemeClr val="tx1"/>
                </a:solidFill>
                <a:effectLst/>
                <a:latin typeface="+mn-lt"/>
                <a:ea typeface="+mn-ea"/>
                <a:cs typeface="+mn-cs"/>
              </a:rPr>
              <a:t>rpc</a:t>
            </a:r>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they assume complete coordination and dependency among the tasks. One</a:t>
            </a:r>
            <a:r>
              <a:rPr lang="en-US" sz="1200" b="0" i="0" kern="1200" baseline="0" dirty="0">
                <a:solidFill>
                  <a:schemeClr val="tx1"/>
                </a:solidFill>
                <a:effectLst/>
                <a:latin typeface="+mn-lt"/>
                <a:ea typeface="+mn-ea"/>
                <a:cs typeface="+mn-cs"/>
              </a:rPr>
              <a:t> failed need to wait for others. Rerun all tasks.</a:t>
            </a:r>
            <a:endParaRPr lang="en-US" dirty="0"/>
          </a:p>
          <a:p>
            <a:endParaRPr lang="en-US" b="1"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7</a:t>
            </a:fld>
            <a:endParaRPr lang="en-US"/>
          </a:p>
        </p:txBody>
      </p:sp>
    </p:spTree>
    <p:extLst>
      <p:ext uri="{BB962C8B-B14F-4D97-AF65-F5344CB8AC3E}">
        <p14:creationId xmlns:p14="http://schemas.microsoft.com/office/powerpoint/2010/main" val="131558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a:t>
            </a:r>
            <a:r>
              <a:rPr lang="zh-CN" altLang="en-US" dirty="0"/>
              <a:t> </a:t>
            </a:r>
            <a:r>
              <a:rPr lang="en-US" altLang="zh-CN" dirty="0"/>
              <a:t>want</a:t>
            </a:r>
            <a:r>
              <a:rPr lang="zh-CN" altLang="en-US" dirty="0"/>
              <a:t> </a:t>
            </a:r>
            <a:r>
              <a:rPr lang="en-US" altLang="zh-CN" dirty="0"/>
              <a:t>to</a:t>
            </a:r>
            <a:r>
              <a:rPr lang="zh-CN" altLang="en-US" dirty="0"/>
              <a:t> </a:t>
            </a:r>
            <a:r>
              <a:rPr lang="en-US" altLang="zh-CN" dirty="0"/>
              <a:t>make</a:t>
            </a:r>
            <a:r>
              <a:rPr lang="zh-CN" altLang="en-US" dirty="0"/>
              <a:t> </a:t>
            </a:r>
            <a:r>
              <a:rPr lang="en-US" altLang="zh-CN" dirty="0"/>
              <a:t>deep</a:t>
            </a:r>
            <a:r>
              <a:rPr lang="zh-CN" altLang="en-US" dirty="0"/>
              <a:t> </a:t>
            </a:r>
            <a:r>
              <a:rPr lang="en-US" altLang="zh-CN" dirty="0"/>
              <a:t>learning</a:t>
            </a:r>
            <a:r>
              <a:rPr lang="zh-CN" altLang="en-US" dirty="0"/>
              <a:t> </a:t>
            </a:r>
            <a:r>
              <a:rPr lang="en-US" altLang="zh-CN" dirty="0"/>
              <a:t>more</a:t>
            </a:r>
            <a:r>
              <a:rPr lang="zh-CN" altLang="en-US" dirty="0"/>
              <a:t> </a:t>
            </a:r>
            <a:r>
              <a:rPr lang="en-US" altLang="zh-CN" dirty="0"/>
              <a:t>accessible</a:t>
            </a:r>
            <a:r>
              <a:rPr lang="zh-CN" altLang="en-US" dirty="0"/>
              <a:t> </a:t>
            </a:r>
            <a:r>
              <a:rPr lang="en-US" altLang="zh-CN" dirty="0"/>
              <a:t>to</a:t>
            </a:r>
            <a:r>
              <a:rPr lang="zh-CN" altLang="en-US" dirty="0"/>
              <a:t> </a:t>
            </a:r>
            <a:r>
              <a:rPr lang="en-US" altLang="zh-CN" dirty="0"/>
              <a:t>big</a:t>
            </a:r>
            <a:r>
              <a:rPr lang="zh-CN" altLang="en-US" dirty="0"/>
              <a:t> </a:t>
            </a:r>
            <a:r>
              <a:rPr lang="en-US" altLang="zh-CN" dirty="0"/>
              <a:t>data</a:t>
            </a:r>
            <a:r>
              <a:rPr lang="zh-CN" altLang="en-US" dirty="0"/>
              <a:t> </a:t>
            </a:r>
            <a:r>
              <a:rPr lang="en-US" altLang="zh-CN" dirty="0"/>
              <a:t>systems.</a:t>
            </a:r>
            <a:r>
              <a:rPr lang="zh-CN" altLang="en-US" dirty="0"/>
              <a:t> </a:t>
            </a:r>
            <a:r>
              <a:rPr lang="en-US" altLang="zh-CN" dirty="0"/>
              <a:t>Then</a:t>
            </a:r>
            <a:r>
              <a:rPr lang="zh-CN" altLang="en-US" dirty="0"/>
              <a:t> </a:t>
            </a:r>
            <a:r>
              <a:rPr lang="en-US" altLang="zh-CN" dirty="0"/>
              <a:t>deep</a:t>
            </a:r>
            <a:r>
              <a:rPr lang="zh-CN" altLang="en-US" dirty="0"/>
              <a:t> </a:t>
            </a:r>
            <a:r>
              <a:rPr lang="en-US" altLang="zh-CN" dirty="0"/>
              <a:t>learning</a:t>
            </a:r>
            <a:r>
              <a:rPr lang="zh-CN" altLang="en-US" dirty="0"/>
              <a:t> </a:t>
            </a:r>
            <a:r>
              <a:rPr lang="en-US" altLang="zh-CN" dirty="0"/>
              <a:t>algorithms</a:t>
            </a:r>
            <a:r>
              <a:rPr lang="zh-CN" altLang="en-US" dirty="0"/>
              <a:t> </a:t>
            </a:r>
            <a:r>
              <a:rPr lang="en-US" altLang="zh-CN" dirty="0"/>
              <a:t>can</a:t>
            </a:r>
            <a:r>
              <a:rPr lang="zh-CN" altLang="en-US" dirty="0"/>
              <a:t> </a:t>
            </a:r>
            <a:r>
              <a:rPr lang="en-US" altLang="zh-CN" dirty="0"/>
              <a:t>share</a:t>
            </a:r>
            <a:r>
              <a:rPr lang="zh-CN" altLang="en-US" dirty="0"/>
              <a:t> </a:t>
            </a:r>
            <a:r>
              <a:rPr lang="en-US" altLang="zh-CN" dirty="0"/>
              <a:t>resources</a:t>
            </a:r>
            <a:r>
              <a:rPr lang="zh-CN" altLang="en-US" dirty="0"/>
              <a:t> </a:t>
            </a:r>
            <a:r>
              <a:rPr lang="en-US" altLang="zh-CN" dirty="0"/>
              <a:t>as</a:t>
            </a:r>
            <a:r>
              <a:rPr lang="zh-CN" altLang="en-US" dirty="0"/>
              <a:t> </a:t>
            </a:r>
            <a:r>
              <a:rPr lang="en-US" altLang="zh-CN" dirty="0"/>
              <a:t>other</a:t>
            </a:r>
            <a:r>
              <a:rPr lang="zh-CN" altLang="en-US" dirty="0"/>
              <a:t> </a:t>
            </a:r>
            <a:r>
              <a:rPr lang="en-US" altLang="zh-CN" dirty="0"/>
              <a:t>spark</a:t>
            </a:r>
            <a:r>
              <a:rPr lang="zh-CN" altLang="en-US" dirty="0"/>
              <a:t> </a:t>
            </a:r>
            <a:r>
              <a:rPr lang="en-US" altLang="zh-CN" dirty="0"/>
              <a:t>tasks,</a:t>
            </a:r>
            <a:r>
              <a:rPr lang="zh-CN" altLang="en-US" dirty="0"/>
              <a:t> </a:t>
            </a:r>
            <a:r>
              <a:rPr lang="en-US" altLang="zh-CN" dirty="0"/>
              <a:t>like</a:t>
            </a:r>
            <a:r>
              <a:rPr lang="zh-CN" altLang="en-US" dirty="0"/>
              <a:t> </a:t>
            </a:r>
            <a:r>
              <a:rPr lang="en-US" altLang="zh-CN" dirty="0" err="1"/>
              <a:t>sql</a:t>
            </a:r>
            <a:r>
              <a:rPr lang="en-US" altLang="zh-CN" dirty="0"/>
              <a:t>.</a:t>
            </a:r>
            <a:r>
              <a:rPr lang="zh-CN" altLang="en-US" dirty="0"/>
              <a:t> </a:t>
            </a:r>
            <a:endParaRPr lang="en-US" altLang="zh-CN" dirty="0"/>
          </a:p>
          <a:p>
            <a:r>
              <a:rPr lang="en-US" altLang="zh-CN" dirty="0"/>
              <a:t>Then</a:t>
            </a:r>
            <a:r>
              <a:rPr lang="zh-CN" altLang="en-US" dirty="0"/>
              <a:t> </a:t>
            </a:r>
            <a:r>
              <a:rPr lang="en-US" altLang="zh-CN" dirty="0"/>
              <a:t>we</a:t>
            </a:r>
            <a:r>
              <a:rPr lang="zh-CN" altLang="en-US" dirty="0"/>
              <a:t> </a:t>
            </a:r>
            <a:r>
              <a:rPr lang="en-US" altLang="zh-CN" dirty="0"/>
              <a:t>can</a:t>
            </a:r>
            <a:r>
              <a:rPr lang="zh-CN" altLang="en-US" dirty="0"/>
              <a:t> </a:t>
            </a:r>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8</a:t>
            </a:fld>
            <a:endParaRPr lang="en-US"/>
          </a:p>
        </p:txBody>
      </p:sp>
    </p:spTree>
    <p:extLst>
      <p:ext uri="{BB962C8B-B14F-4D97-AF65-F5344CB8AC3E}">
        <p14:creationId xmlns:p14="http://schemas.microsoft.com/office/powerpoint/2010/main" val="1769256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That</a:t>
            </a:r>
            <a:r>
              <a:rPr lang="zh-CN" altLang="en-US" dirty="0"/>
              <a:t> </a:t>
            </a:r>
            <a:r>
              <a:rPr lang="en-US" altLang="zh-CN" dirty="0"/>
              <a:t>is</a:t>
            </a:r>
            <a:r>
              <a:rPr lang="zh-CN" altLang="en-US" dirty="0"/>
              <a:t> </a:t>
            </a:r>
            <a:r>
              <a:rPr lang="en-US" altLang="zh-CN" dirty="0"/>
              <a:t>why</a:t>
            </a:r>
            <a:r>
              <a:rPr lang="zh-CN" altLang="en-US" dirty="0"/>
              <a:t> </a:t>
            </a:r>
            <a:r>
              <a:rPr lang="en-US" altLang="zh-CN" dirty="0" err="1"/>
              <a:t>BigDL</a:t>
            </a:r>
            <a:r>
              <a:rPr lang="zh-CN" altLang="en-US" dirty="0"/>
              <a:t> </a:t>
            </a:r>
            <a:r>
              <a:rPr lang="en-US" altLang="zh-CN" dirty="0"/>
              <a:t>is</a:t>
            </a:r>
            <a:r>
              <a:rPr lang="zh-CN" altLang="en-US" dirty="0"/>
              <a:t> </a:t>
            </a:r>
            <a:r>
              <a:rPr lang="en-US" altLang="zh-CN" dirty="0"/>
              <a:t>developed</a:t>
            </a:r>
            <a:r>
              <a:rPr lang="zh-CN" altLang="en-US" dirty="0"/>
              <a:t> </a:t>
            </a:r>
            <a:r>
              <a:rPr lang="en-US" altLang="zh-CN" dirty="0"/>
              <a:t>and</a:t>
            </a:r>
            <a:r>
              <a:rPr lang="zh-CN" altLang="en-US" dirty="0"/>
              <a:t> </a:t>
            </a:r>
            <a:r>
              <a:rPr lang="en-US" altLang="zh-CN" dirty="0"/>
              <a:t>open</a:t>
            </a:r>
            <a:r>
              <a:rPr lang="zh-CN" altLang="en-US" dirty="0"/>
              <a:t> </a:t>
            </a:r>
            <a:r>
              <a:rPr lang="en-US" altLang="zh-CN" dirty="0"/>
              <a:t>sourced</a:t>
            </a:r>
            <a:r>
              <a:rPr lang="zh-CN" altLang="en-US" dirty="0"/>
              <a:t> </a:t>
            </a:r>
            <a:r>
              <a:rPr lang="en-US" altLang="zh-CN" dirty="0"/>
              <a:t>to</a:t>
            </a:r>
            <a:r>
              <a:rPr lang="zh-CN" altLang="en-US" dirty="0"/>
              <a:t> </a:t>
            </a:r>
            <a:r>
              <a:rPr lang="en-US" altLang="zh-CN" dirty="0"/>
              <a:t>bring</a:t>
            </a:r>
            <a:r>
              <a:rPr lang="zh-CN" altLang="en-US" dirty="0"/>
              <a:t> </a:t>
            </a:r>
            <a:r>
              <a:rPr lang="en-US" altLang="zh-CN" dirty="0"/>
              <a:t>deep</a:t>
            </a:r>
            <a:r>
              <a:rPr lang="zh-CN" altLang="en-US" dirty="0"/>
              <a:t> </a:t>
            </a:r>
            <a:r>
              <a:rPr lang="en-US" altLang="zh-CN" dirty="0"/>
              <a:t>learning</a:t>
            </a:r>
            <a:r>
              <a:rPr lang="zh-CN" altLang="en-US" dirty="0"/>
              <a:t> </a:t>
            </a:r>
            <a:r>
              <a:rPr lang="en-US" altLang="zh-CN" dirty="0"/>
              <a:t>to</a:t>
            </a:r>
            <a:r>
              <a:rPr lang="zh-CN" altLang="en-US" dirty="0"/>
              <a:t> </a:t>
            </a:r>
            <a:r>
              <a:rPr lang="en-US" altLang="zh-CN" dirty="0"/>
              <a:t>big</a:t>
            </a:r>
            <a:r>
              <a:rPr lang="zh-CN" altLang="en-US" dirty="0"/>
              <a:t> </a:t>
            </a:r>
            <a:r>
              <a:rPr lang="en-US" altLang="zh-CN" dirty="0"/>
              <a:t>data</a:t>
            </a:r>
            <a:r>
              <a:rPr lang="zh-CN" altLang="en-US" dirty="0"/>
              <a:t> </a:t>
            </a:r>
            <a:r>
              <a:rPr lang="en-US" altLang="zh-CN" dirty="0"/>
              <a:t>platform,</a:t>
            </a:r>
            <a:r>
              <a:rPr lang="zh-CN" altLang="en-US" dirty="0"/>
              <a:t> </a:t>
            </a:r>
            <a:r>
              <a:rPr lang="en-US" altLang="zh-CN" dirty="0"/>
              <a:t>here</a:t>
            </a:r>
            <a:r>
              <a:rPr lang="zh-CN" altLang="en-US" dirty="0"/>
              <a:t> </a:t>
            </a:r>
            <a:r>
              <a:rPr lang="en-US" altLang="zh-CN" dirty="0"/>
              <a:t>I</a:t>
            </a:r>
            <a:r>
              <a:rPr lang="zh-CN" altLang="en-US" dirty="0"/>
              <a:t> </a:t>
            </a:r>
            <a:r>
              <a:rPr lang="en-US" altLang="zh-CN" dirty="0"/>
              <a:t>mean</a:t>
            </a:r>
            <a:r>
              <a:rPr lang="zh-CN" altLang="en-US" dirty="0"/>
              <a:t> </a:t>
            </a:r>
            <a:r>
              <a:rPr lang="en-US" altLang="zh-CN" dirty="0"/>
              <a:t>spark</a:t>
            </a:r>
            <a:r>
              <a:rPr lang="zh-CN" altLang="en-US" dirty="0"/>
              <a:t> </a:t>
            </a:r>
            <a:r>
              <a:rPr lang="en-US" altLang="zh-CN" dirty="0"/>
              <a:t>ecosystem.</a:t>
            </a:r>
            <a:r>
              <a:rPr lang="zh-CN" altLang="en-US" dirty="0"/>
              <a:t> </a:t>
            </a:r>
            <a:r>
              <a:rPr lang="en-US" altLang="zh-CN" dirty="0"/>
              <a:t>It</a:t>
            </a:r>
            <a:r>
              <a:rPr lang="zh-CN" altLang="en-US" dirty="0"/>
              <a:t> </a:t>
            </a:r>
            <a:r>
              <a:rPr lang="en-US" altLang="zh-CN" dirty="0"/>
              <a:t>is</a:t>
            </a:r>
            <a:r>
              <a:rPr lang="zh-CN" altLang="en-US" dirty="0"/>
              <a:t> </a:t>
            </a:r>
            <a:r>
              <a:rPr lang="en-US" altLang="zh-CN" dirty="0"/>
              <a:t>distributed</a:t>
            </a:r>
            <a:r>
              <a:rPr lang="zh-CN" altLang="en-US" dirty="0"/>
              <a:t> </a:t>
            </a:r>
            <a:r>
              <a:rPr lang="en-US" altLang="zh-CN" dirty="0"/>
              <a:t>deep</a:t>
            </a:r>
            <a:r>
              <a:rPr lang="zh-CN" altLang="en-US" dirty="0"/>
              <a:t> </a:t>
            </a:r>
            <a:r>
              <a:rPr lang="en-US" altLang="zh-CN" dirty="0"/>
              <a:t>learning</a:t>
            </a:r>
            <a:r>
              <a:rPr lang="zh-CN" altLang="en-US" dirty="0"/>
              <a:t> </a:t>
            </a:r>
            <a:r>
              <a:rPr lang="en-US" altLang="zh-CN" dirty="0"/>
              <a:t>framework</a:t>
            </a:r>
            <a:r>
              <a:rPr lang="zh-CN" altLang="en-US" dirty="0"/>
              <a:t> </a:t>
            </a:r>
            <a:r>
              <a:rPr lang="en-US" altLang="zh-CN" dirty="0"/>
              <a:t>organically</a:t>
            </a:r>
            <a:r>
              <a:rPr lang="zh-CN" altLang="en-US" dirty="0"/>
              <a:t> </a:t>
            </a:r>
            <a:r>
              <a:rPr lang="en-US" altLang="zh-CN" dirty="0"/>
              <a:t>developed</a:t>
            </a:r>
            <a:r>
              <a:rPr lang="zh-CN" altLang="en-US" dirty="0"/>
              <a:t> </a:t>
            </a:r>
            <a:r>
              <a:rPr lang="en-US" altLang="zh-CN" dirty="0"/>
              <a:t>on</a:t>
            </a:r>
            <a:r>
              <a:rPr lang="zh-CN" altLang="en-US" dirty="0"/>
              <a:t> </a:t>
            </a:r>
            <a:r>
              <a:rPr lang="en-US" altLang="zh-CN" dirty="0"/>
              <a:t>Spark.</a:t>
            </a:r>
            <a:r>
              <a:rPr lang="zh-CN" altLang="en-US" dirty="0"/>
              <a:t> </a:t>
            </a:r>
            <a:endParaRPr lang="en-US" altLang="zh-CN"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9</a:t>
            </a:fld>
            <a:endParaRPr lang="en-US"/>
          </a:p>
        </p:txBody>
      </p:sp>
    </p:spTree>
    <p:extLst>
      <p:ext uri="{BB962C8B-B14F-4D97-AF65-F5344CB8AC3E}">
        <p14:creationId xmlns:p14="http://schemas.microsoft.com/office/powerpoint/2010/main" val="4194114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bwMode="auto">
          <a:xfrm>
            <a:off x="0" y="67733"/>
            <a:ext cx="9144000" cy="5075767"/>
          </a:xfrm>
          <a:prstGeom prst="rect">
            <a:avLst/>
          </a:prstGeom>
          <a:solidFill>
            <a:schemeClr val="bg2">
              <a:alpha val="20000"/>
            </a:schemeClr>
          </a:solidFill>
          <a:ln w="9525" cap="flat" cmpd="sng" algn="ctr">
            <a:noFill/>
            <a:prstDash val="solid"/>
            <a:round/>
            <a:headEnd type="none" w="med" len="med"/>
            <a:tailEnd type="none" w="med" len="med"/>
          </a:ln>
          <a:effectLst/>
        </p:spPr>
        <p:txBody>
          <a:bodyPr vert="horz" wrap="square" lIns="57108" tIns="28555" rIns="57108" bIns="28555" numCol="1" rtlCol="0" anchor="t" anchorCtr="1" compatLnSpc="1">
            <a:prstTxWarp prst="textNoShape">
              <a:avLst/>
            </a:prstTxWarp>
            <a:noAutofit/>
          </a:bodyPr>
          <a:lstStyle/>
          <a:p>
            <a:pPr algn="ctr" defTabSz="571500" fontAlgn="base">
              <a:lnSpc>
                <a:spcPct val="95000"/>
              </a:lnSpc>
              <a:spcBef>
                <a:spcPct val="30000"/>
              </a:spcBef>
              <a:spcAft>
                <a:spcPct val="0"/>
              </a:spcAft>
              <a:buClr>
                <a:prstClr val="white"/>
              </a:buClr>
              <a:buFont typeface="Wingdings" pitchFamily="2" charset="2"/>
              <a:buNone/>
            </a:pPr>
            <a:endParaRPr lang="en-US" sz="1500" dirty="0">
              <a:solidFill>
                <a:srgbClr val="FFFFFF"/>
              </a:solidFill>
              <a:cs typeface="Arial" charset="0"/>
            </a:endParaRPr>
          </a:p>
        </p:txBody>
      </p:sp>
      <p:sp>
        <p:nvSpPr>
          <p:cNvPr id="7" name="Rectangle 6"/>
          <p:cNvSpPr/>
          <p:nvPr userDrawn="1"/>
        </p:nvSpPr>
        <p:spPr bwMode="auto">
          <a:xfrm>
            <a:off x="0" y="3629999"/>
            <a:ext cx="9144000" cy="901361"/>
          </a:xfrm>
          <a:prstGeom prst="rect">
            <a:avLst/>
          </a:prstGeom>
          <a:solidFill>
            <a:schemeClr val="bg2">
              <a:alpha val="20000"/>
            </a:schemeClr>
          </a:solidFill>
          <a:ln w="9525" cap="flat" cmpd="sng" algn="ctr">
            <a:noFill/>
            <a:prstDash val="solid"/>
            <a:round/>
            <a:headEnd type="none" w="med" len="med"/>
            <a:tailEnd type="none" w="med" len="med"/>
          </a:ln>
          <a:effectLst/>
        </p:spPr>
        <p:txBody>
          <a:bodyPr vert="horz" wrap="square" lIns="57108" tIns="28555" rIns="57108" bIns="28555" numCol="1" rtlCol="0" anchor="t" anchorCtr="1" compatLnSpc="1">
            <a:prstTxWarp prst="textNoShape">
              <a:avLst/>
            </a:prstTxWarp>
            <a:noAutofit/>
          </a:bodyPr>
          <a:lstStyle/>
          <a:p>
            <a:pPr algn="ctr" defTabSz="571500" fontAlgn="base">
              <a:lnSpc>
                <a:spcPct val="95000"/>
              </a:lnSpc>
              <a:spcBef>
                <a:spcPct val="30000"/>
              </a:spcBef>
              <a:spcAft>
                <a:spcPct val="0"/>
              </a:spcAft>
              <a:buClr>
                <a:prstClr val="white"/>
              </a:buClr>
              <a:buFont typeface="Wingdings" pitchFamily="2" charset="2"/>
              <a:buNone/>
            </a:pPr>
            <a:endParaRPr lang="en-US" sz="1500" dirty="0">
              <a:solidFill>
                <a:srgbClr val="FFFFFF"/>
              </a:solidFill>
              <a:cs typeface="Arial" charset="0"/>
            </a:endParaRPr>
          </a:p>
        </p:txBody>
      </p:sp>
      <p:pic>
        <p:nvPicPr>
          <p:cNvPr id="4"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85799" y="491236"/>
            <a:ext cx="1210734" cy="79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bwMode="auto">
          <a:xfrm>
            <a:off x="0" y="3629999"/>
            <a:ext cx="9144000" cy="901361"/>
          </a:xfrm>
          <a:prstGeom prst="rect">
            <a:avLst/>
          </a:prstGeom>
          <a:solidFill>
            <a:schemeClr val="bg2">
              <a:alpha val="20000"/>
            </a:schemeClr>
          </a:solidFill>
          <a:ln w="9525" cap="flat" cmpd="sng" algn="ctr">
            <a:noFill/>
            <a:prstDash val="solid"/>
            <a:round/>
            <a:headEnd type="none" w="med" len="med"/>
            <a:tailEnd type="none" w="med" len="med"/>
          </a:ln>
          <a:effectLst/>
        </p:spPr>
        <p:txBody>
          <a:bodyPr vert="horz" wrap="square" lIns="57108" tIns="28555" rIns="57108" bIns="28555" numCol="1" rtlCol="0" anchor="t" anchorCtr="1" compatLnSpc="1">
            <a:prstTxWarp prst="textNoShape">
              <a:avLst/>
            </a:prstTxWarp>
            <a:noAutofit/>
          </a:bodyPr>
          <a:lstStyle/>
          <a:p>
            <a:pPr algn="ctr" defTabSz="571500" fontAlgn="base">
              <a:lnSpc>
                <a:spcPct val="95000"/>
              </a:lnSpc>
              <a:spcBef>
                <a:spcPct val="30000"/>
              </a:spcBef>
              <a:spcAft>
                <a:spcPct val="0"/>
              </a:spcAft>
              <a:buClr>
                <a:prstClr val="white"/>
              </a:buClr>
              <a:buFont typeface="Wingdings" pitchFamily="2" charset="2"/>
              <a:buNone/>
            </a:pPr>
            <a:endParaRPr lang="en-US" sz="1500" dirty="0">
              <a:solidFill>
                <a:srgbClr val="FFFFFF"/>
              </a:solidFill>
              <a:cs typeface="Arial" charset="0"/>
            </a:endParaRPr>
          </a:p>
        </p:txBody>
      </p:sp>
    </p:spTree>
    <p:extLst>
      <p:ext uri="{BB962C8B-B14F-4D97-AF65-F5344CB8AC3E}">
        <p14:creationId xmlns:p14="http://schemas.microsoft.com/office/powerpoint/2010/main" val="2133834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7778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093720" y="1636516"/>
            <a:ext cx="3069336" cy="202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02231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30423"/>
            <a:ext cx="9144000" cy="857250"/>
          </a:xfrm>
        </p:spPr>
        <p:txBody>
          <a:bodyPr/>
          <a:lstStyle>
            <a:lvl1pPr>
              <a:defRPr spc="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0" y="3084430"/>
            <a:ext cx="9144000" cy="1546842"/>
          </a:xfrm>
        </p:spPr>
        <p:txBody>
          <a:bodyPr/>
          <a:lstStyle>
            <a:lvl1pPr marL="0" indent="0" algn="ctr">
              <a:buNone/>
              <a:defRPr sz="2400" spc="0">
                <a:solidFill>
                  <a:schemeClr val="tx1">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58562548"/>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4"/>
          </p:nvPr>
        </p:nvSpPr>
        <p:spPr>
          <a:xfrm>
            <a:off x="8274610" y="4813475"/>
            <a:ext cx="501398" cy="319096"/>
          </a:xfrm>
          <a:prstGeom prst="rect">
            <a:avLst/>
          </a:prstGeom>
        </p:spPr>
        <p:txBody>
          <a:bodyPr/>
          <a:lstStyle>
            <a:lvl1pPr algn="r">
              <a:defRPr sz="1000" b="1">
                <a:solidFill>
                  <a:schemeClr val="bg1"/>
                </a:solidFill>
              </a:defRPr>
            </a:lvl1pPr>
          </a:lstStyle>
          <a:p>
            <a:fld id="{83D1FC35-8581-2540-BBFB-5CB35188AE81}" type="slidenum">
              <a:rPr lang="en-US" smtClean="0"/>
              <a:pPr/>
              <a:t>‹#›</a:t>
            </a:fld>
            <a:endParaRPr lang="en-US" dirty="0"/>
          </a:p>
        </p:txBody>
      </p:sp>
      <p:sp>
        <p:nvSpPr>
          <p:cNvPr id="18" name="Footer Placeholder 5"/>
          <p:cNvSpPr>
            <a:spLocks noGrp="1"/>
          </p:cNvSpPr>
          <p:nvPr>
            <p:ph type="ftr" sz="quarter" idx="3"/>
          </p:nvPr>
        </p:nvSpPr>
        <p:spPr>
          <a:xfrm>
            <a:off x="1954993" y="4787664"/>
            <a:ext cx="5791583" cy="319094"/>
          </a:xfrm>
          <a:prstGeom prst="rect">
            <a:avLst/>
          </a:prstGeom>
        </p:spPr>
        <p:txBody>
          <a:bodyPr/>
          <a:lstStyle>
            <a:lvl1pPr algn="ctr">
              <a:defRPr sz="1000" b="1">
                <a:solidFill>
                  <a:schemeClr val="bg1"/>
                </a:solidFill>
              </a:defRPr>
            </a:lvl1pPr>
          </a:lstStyle>
          <a:p>
            <a:r>
              <a:rPr lang="en-US"/>
              <a:t>#UnifiedAnalytics #SparkAISummit</a:t>
            </a:r>
            <a:endParaRPr lang="en-US" dirty="0"/>
          </a:p>
        </p:txBody>
      </p:sp>
    </p:spTree>
    <p:extLst>
      <p:ext uri="{BB962C8B-B14F-4D97-AF65-F5344CB8AC3E}">
        <p14:creationId xmlns:p14="http://schemas.microsoft.com/office/powerpoint/2010/main" val="2822777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5143500"/>
          </a:xfrm>
          <a:prstGeom prst="rect">
            <a:avLst/>
          </a:prstGeom>
          <a:solidFill>
            <a:schemeClr val="bg2">
              <a:alpha val="39000"/>
            </a:schemeClr>
          </a:solidFill>
          <a:ln w="9525" cap="flat" cmpd="sng" algn="ctr">
            <a:noFill/>
            <a:prstDash val="solid"/>
            <a:round/>
            <a:headEnd type="none" w="med" len="med"/>
            <a:tailEnd type="none" w="med" len="med"/>
          </a:ln>
          <a:effectLst/>
        </p:spPr>
        <p:txBody>
          <a:bodyPr vert="horz" wrap="square" lIns="57108" tIns="28555" rIns="57108" bIns="28555" numCol="1" rtlCol="0" anchor="t" anchorCtr="1" compatLnSpc="1">
            <a:prstTxWarp prst="textNoShape">
              <a:avLst/>
            </a:prstTxWarp>
            <a:noAutofit/>
          </a:bodyPr>
          <a:lstStyle/>
          <a:p>
            <a:pPr algn="ctr" defTabSz="571500" fontAlgn="base">
              <a:lnSpc>
                <a:spcPct val="95000"/>
              </a:lnSpc>
              <a:spcBef>
                <a:spcPct val="30000"/>
              </a:spcBef>
              <a:spcAft>
                <a:spcPct val="0"/>
              </a:spcAft>
              <a:buClr>
                <a:prstClr val="white"/>
              </a:buClr>
              <a:buFont typeface="Wingdings" pitchFamily="2" charset="2"/>
              <a:buNone/>
            </a:pPr>
            <a:endParaRPr lang="en-US" sz="1500" dirty="0">
              <a:solidFill>
                <a:srgbClr val="FFFFFF"/>
              </a:solidFill>
              <a:cs typeface="Arial" charset="0"/>
            </a:endParaRPr>
          </a:p>
        </p:txBody>
      </p:sp>
      <p:sp>
        <p:nvSpPr>
          <p:cNvPr id="4113" name="Rectangle 17"/>
          <p:cNvSpPr>
            <a:spLocks noChangeArrowheads="1"/>
          </p:cNvSpPr>
          <p:nvPr/>
        </p:nvSpPr>
        <p:spPr bwMode="auto">
          <a:xfrm>
            <a:off x="365128" y="285753"/>
            <a:ext cx="8410576" cy="992981"/>
          </a:xfrm>
          <a:prstGeom prst="rect">
            <a:avLst/>
          </a:prstGeom>
          <a:noFill/>
          <a:ln w="9525">
            <a:noFill/>
            <a:miter lim="800000"/>
            <a:headEnd/>
            <a:tailEnd/>
          </a:ln>
          <a:effectLst/>
        </p:spPr>
        <p:txBody>
          <a:bodyPr lIns="50426" tIns="25214" rIns="50426" bIns="25214" anchor="ctr" anchorCtr="1"/>
          <a:lstStyle/>
          <a:p>
            <a:pPr defTabSz="685800">
              <a:lnSpc>
                <a:spcPct val="90000"/>
              </a:lnSpc>
              <a:spcBef>
                <a:spcPct val="0"/>
              </a:spcBef>
            </a:pPr>
            <a:endParaRPr lang="en-US" sz="1750" dirty="0">
              <a:solidFill>
                <a:prstClr val="white"/>
              </a:solidFill>
              <a:effectLst>
                <a:outerShdw blurRad="38100" dist="38100" dir="2700000" algn="tl">
                  <a:srgbClr val="000000"/>
                </a:outerShdw>
              </a:effectLst>
              <a:latin typeface="Neo Sans Intel Medium" pitchFamily="34" charset="0"/>
            </a:endParaRPr>
          </a:p>
        </p:txBody>
      </p:sp>
      <p:sp>
        <p:nvSpPr>
          <p:cNvPr id="4114" name="Rectangle 18"/>
          <p:cNvSpPr>
            <a:spLocks noChangeArrowheads="1"/>
          </p:cNvSpPr>
          <p:nvPr/>
        </p:nvSpPr>
        <p:spPr bwMode="auto">
          <a:xfrm>
            <a:off x="366714" y="1345412"/>
            <a:ext cx="8407400" cy="3126581"/>
          </a:xfrm>
          <a:prstGeom prst="rect">
            <a:avLst/>
          </a:prstGeom>
          <a:noFill/>
          <a:ln w="9525">
            <a:noFill/>
            <a:miter lim="800000"/>
            <a:headEnd/>
            <a:tailEnd/>
          </a:ln>
          <a:effectLst/>
        </p:spPr>
        <p:txBody>
          <a:bodyPr lIns="50078" tIns="25040" rIns="50078" bIns="25040" anchorCtr="1"/>
          <a:lstStyle/>
          <a:p>
            <a:pPr marL="123541" indent="-123541" defTabSz="685800">
              <a:buFont typeface="Wingdings" pitchFamily="2" charset="2"/>
              <a:buChar char=""/>
            </a:pPr>
            <a:endParaRPr lang="en-US" sz="1313" dirty="0">
              <a:solidFill>
                <a:prstClr val="white"/>
              </a:solidFill>
              <a:effectLst>
                <a:outerShdw blurRad="38100" dist="38100" dir="2700000" algn="tl">
                  <a:srgbClr val="000000"/>
                </a:outerShdw>
              </a:effectLst>
              <a:latin typeface="Neo Sans Intel" pitchFamily="34" charset="0"/>
            </a:endParaRPr>
          </a:p>
        </p:txBody>
      </p:sp>
      <p:sp>
        <p:nvSpPr>
          <p:cNvPr id="4115" name="Rectangle 19"/>
          <p:cNvSpPr>
            <a:spLocks noGrp="1" noChangeArrowheads="1"/>
          </p:cNvSpPr>
          <p:nvPr>
            <p:ph type="title"/>
          </p:nvPr>
        </p:nvSpPr>
        <p:spPr bwMode="auto">
          <a:xfrm>
            <a:off x="457200" y="87500"/>
            <a:ext cx="8229600" cy="857250"/>
          </a:xfrm>
          <a:prstGeom prst="rect">
            <a:avLst/>
          </a:prstGeom>
          <a:noFill/>
          <a:ln w="9525">
            <a:noFill/>
            <a:miter lim="800000"/>
            <a:headEnd/>
            <a:tailEnd/>
          </a:ln>
          <a:effectLst/>
        </p:spPr>
        <p:txBody>
          <a:bodyPr vert="horz" wrap="square" lIns="80185" tIns="40092" rIns="80185" bIns="40092" numCol="1" anchor="ctr" anchorCtr="0" compatLnSpc="1">
            <a:prstTxWarp prst="textNoShape">
              <a:avLst/>
            </a:prstTxWarp>
          </a:bodyPr>
          <a:lstStyle/>
          <a:p>
            <a:pPr lvl="0"/>
            <a:r>
              <a:rPr lang="en-US" dirty="0"/>
              <a:t>Click to edit Master title style</a:t>
            </a:r>
          </a:p>
        </p:txBody>
      </p:sp>
      <p:sp>
        <p:nvSpPr>
          <p:cNvPr id="4116" name="Rectangle 20"/>
          <p:cNvSpPr>
            <a:spLocks noGrp="1" noChangeArrowheads="1"/>
          </p:cNvSpPr>
          <p:nvPr>
            <p:ph type="body" idx="1"/>
          </p:nvPr>
        </p:nvSpPr>
        <p:spPr bwMode="auto">
          <a:xfrm>
            <a:off x="457200" y="1200154"/>
            <a:ext cx="8229600" cy="3394473"/>
          </a:xfrm>
          <a:prstGeom prst="rect">
            <a:avLst/>
          </a:prstGeom>
          <a:noFill/>
          <a:ln w="9525">
            <a:noFill/>
            <a:miter lim="800000"/>
            <a:headEnd/>
            <a:tailEnd/>
          </a:ln>
          <a:effectLst/>
        </p:spPr>
        <p:txBody>
          <a:bodyPr vert="horz" wrap="square" lIns="80185" tIns="40092" rIns="80185" bIns="40092" numCol="1" anchor="t" anchorCtr="1"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61591882"/>
      </p:ext>
    </p:extLst>
  </p:cSld>
  <p:clrMap bg1="dk2" tx1="lt1" bg2="dk1" tx2="lt2" accent1="accent1" accent2="accent2" accent3="accent3" accent4="accent4" accent5="accent5" accent6="accent6" hlink="hlink" folHlink="folHlink"/>
  <p:sldLayoutIdLst>
    <p:sldLayoutId id="2147484719" r:id="rId1"/>
    <p:sldLayoutId id="2147484654" r:id="rId2"/>
    <p:sldLayoutId id="2147484656" r:id="rId3"/>
    <p:sldLayoutId id="2147484720" r:id="rId4"/>
    <p:sldLayoutId id="2147484721" r:id="rId5"/>
  </p:sldLayoutIdLst>
  <p:transition>
    <p:fade/>
  </p:transition>
  <p:hf hdr="0" ftr="0" dt="0"/>
  <p:txStyles>
    <p:titleStyle>
      <a:lvl1pPr algn="ctr" rtl="0" eaLnBrk="1" fontAlgn="base" hangingPunct="1">
        <a:lnSpc>
          <a:spcPct val="90000"/>
        </a:lnSpc>
        <a:spcBef>
          <a:spcPct val="0"/>
        </a:spcBef>
        <a:spcAft>
          <a:spcPct val="0"/>
        </a:spcAft>
        <a:defRPr sz="5500" spc="94" baseline="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5pPr>
      <a:lvl6pPr marL="250561"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6pPr>
      <a:lvl7pPr marL="501123"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7pPr>
      <a:lvl8pPr marL="751684"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8pPr>
      <a:lvl9pPr marL="1002245"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123541" indent="-123541" algn="l" rtl="0" eaLnBrk="1" fontAlgn="base" hangingPunct="1">
        <a:lnSpc>
          <a:spcPct val="95000"/>
        </a:lnSpc>
        <a:spcBef>
          <a:spcPct val="30000"/>
        </a:spcBef>
        <a:spcAft>
          <a:spcPct val="0"/>
        </a:spcAft>
        <a:buClr>
          <a:schemeClr val="tx1"/>
        </a:buClr>
        <a:buFont typeface="Arial" pitchFamily="34" charset="0"/>
        <a:buChar char="•"/>
        <a:defRPr sz="2000">
          <a:solidFill>
            <a:schemeClr val="tx1"/>
          </a:solidFill>
          <a:effectLst/>
          <a:latin typeface="+mn-lt"/>
          <a:ea typeface="+mn-ea"/>
          <a:cs typeface="+mn-cs"/>
        </a:defRPr>
      </a:lvl1pPr>
      <a:lvl2pPr marL="312333" indent="-123541" algn="l" rtl="0" eaLnBrk="1" fontAlgn="base" hangingPunct="1">
        <a:lnSpc>
          <a:spcPct val="95000"/>
        </a:lnSpc>
        <a:spcBef>
          <a:spcPct val="30000"/>
        </a:spcBef>
        <a:spcAft>
          <a:spcPct val="0"/>
        </a:spcAft>
        <a:buClr>
          <a:schemeClr val="tx1"/>
        </a:buClr>
        <a:buChar char="–"/>
        <a:defRPr sz="1750">
          <a:solidFill>
            <a:schemeClr val="tx1"/>
          </a:solidFill>
          <a:effectLst/>
          <a:latin typeface="+mn-lt"/>
          <a:cs typeface="+mn-cs"/>
        </a:defRPr>
      </a:lvl2pPr>
      <a:lvl3pPr marL="501123" indent="-123541" algn="l" rtl="0" eaLnBrk="1" fontAlgn="base" hangingPunct="1">
        <a:lnSpc>
          <a:spcPct val="95000"/>
        </a:lnSpc>
        <a:spcBef>
          <a:spcPct val="30000"/>
        </a:spcBef>
        <a:spcAft>
          <a:spcPct val="0"/>
        </a:spcAft>
        <a:buClr>
          <a:schemeClr val="tx1"/>
        </a:buClr>
        <a:buChar char="–"/>
        <a:defRPr sz="1500">
          <a:solidFill>
            <a:schemeClr val="tx1"/>
          </a:solidFill>
          <a:effectLst/>
          <a:latin typeface="+mn-lt"/>
          <a:cs typeface="+mn-cs"/>
        </a:defRPr>
      </a:lvl3pPr>
      <a:lvl4pPr marL="757774" indent="-131371"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4pPr>
      <a:lvl5pPr marL="946566" indent="-126151"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5pPr>
      <a:lvl6pPr marL="1197127" indent="-126151"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6pPr>
      <a:lvl7pPr marL="1447689" indent="-126151"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7pPr>
      <a:lvl8pPr marL="1698250" indent="-126151"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8pPr>
      <a:lvl9pPr marL="1948811" indent="-126151"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501123" rtl="0" eaLnBrk="1" latinLnBrk="0" hangingPunct="1">
        <a:defRPr sz="1000" kern="1200">
          <a:solidFill>
            <a:schemeClr val="tx1"/>
          </a:solidFill>
          <a:latin typeface="+mn-lt"/>
          <a:ea typeface="+mn-ea"/>
          <a:cs typeface="+mn-cs"/>
        </a:defRPr>
      </a:lvl1pPr>
      <a:lvl2pPr marL="250561" algn="l" defTabSz="501123" rtl="0" eaLnBrk="1" latinLnBrk="0" hangingPunct="1">
        <a:defRPr sz="1000" kern="1200">
          <a:solidFill>
            <a:schemeClr val="tx1"/>
          </a:solidFill>
          <a:latin typeface="+mn-lt"/>
          <a:ea typeface="+mn-ea"/>
          <a:cs typeface="+mn-cs"/>
        </a:defRPr>
      </a:lvl2pPr>
      <a:lvl3pPr marL="501123" algn="l" defTabSz="501123" rtl="0" eaLnBrk="1" latinLnBrk="0" hangingPunct="1">
        <a:defRPr sz="1000" kern="1200">
          <a:solidFill>
            <a:schemeClr val="tx1"/>
          </a:solidFill>
          <a:latin typeface="+mn-lt"/>
          <a:ea typeface="+mn-ea"/>
          <a:cs typeface="+mn-cs"/>
        </a:defRPr>
      </a:lvl3pPr>
      <a:lvl4pPr marL="751684" algn="l" defTabSz="501123" rtl="0" eaLnBrk="1" latinLnBrk="0" hangingPunct="1">
        <a:defRPr sz="1000" kern="1200">
          <a:solidFill>
            <a:schemeClr val="tx1"/>
          </a:solidFill>
          <a:latin typeface="+mn-lt"/>
          <a:ea typeface="+mn-ea"/>
          <a:cs typeface="+mn-cs"/>
        </a:defRPr>
      </a:lvl4pPr>
      <a:lvl5pPr marL="1002245" algn="l" defTabSz="501123" rtl="0" eaLnBrk="1" latinLnBrk="0" hangingPunct="1">
        <a:defRPr sz="1000" kern="1200">
          <a:solidFill>
            <a:schemeClr val="tx1"/>
          </a:solidFill>
          <a:latin typeface="+mn-lt"/>
          <a:ea typeface="+mn-ea"/>
          <a:cs typeface="+mn-cs"/>
        </a:defRPr>
      </a:lvl5pPr>
      <a:lvl6pPr marL="1252808" algn="l" defTabSz="501123" rtl="0" eaLnBrk="1" latinLnBrk="0" hangingPunct="1">
        <a:defRPr sz="1000" kern="1200">
          <a:solidFill>
            <a:schemeClr val="tx1"/>
          </a:solidFill>
          <a:latin typeface="+mn-lt"/>
          <a:ea typeface="+mn-ea"/>
          <a:cs typeface="+mn-cs"/>
        </a:defRPr>
      </a:lvl6pPr>
      <a:lvl7pPr marL="1503368" algn="l" defTabSz="501123" rtl="0" eaLnBrk="1" latinLnBrk="0" hangingPunct="1">
        <a:defRPr sz="1000" kern="1200">
          <a:solidFill>
            <a:schemeClr val="tx1"/>
          </a:solidFill>
          <a:latin typeface="+mn-lt"/>
          <a:ea typeface="+mn-ea"/>
          <a:cs typeface="+mn-cs"/>
        </a:defRPr>
      </a:lvl7pPr>
      <a:lvl8pPr marL="1753930" algn="l" defTabSz="501123" rtl="0" eaLnBrk="1" latinLnBrk="0" hangingPunct="1">
        <a:defRPr sz="1000" kern="1200">
          <a:solidFill>
            <a:schemeClr val="tx1"/>
          </a:solidFill>
          <a:latin typeface="+mn-lt"/>
          <a:ea typeface="+mn-ea"/>
          <a:cs typeface="+mn-cs"/>
        </a:defRPr>
      </a:lvl8pPr>
      <a:lvl9pPr marL="2004491" algn="l" defTabSz="501123"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intel-analytics/analytics-zo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analytics-zoo.github.io/"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ftware.intel.com/bigdl/build"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oftware.intel.com/en-us/articles/lstm-based-time-series-anomaly-detection-using-analytics-zoo-for-apache-spark-and-bigd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github.com/intel-analytics/analytics-zoo/blob/master/apps/anomaly-detection/anomaly-detection-nyc-taxi.ipynb"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github.com/intel-analytics/analytics-zoo"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intel.com/performanc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github.com/intel-analytics/analytics-zoo" TargetMode="External"/><Relationship Id="rId4" Type="http://schemas.openxmlformats.org/officeDocument/2006/relationships/hyperlink" Target="https://github.com/intel-analytics/bigd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intel-analytics/BigD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bigdl-project.github.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ctrTitle" idx="4294967295"/>
          </p:nvPr>
        </p:nvSpPr>
        <p:spPr bwMode="auto">
          <a:xfrm>
            <a:off x="249382" y="1580944"/>
            <a:ext cx="889461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lnSpc>
                <a:spcPct val="100000"/>
              </a:lnSpc>
              <a:spcBef>
                <a:spcPts val="0"/>
              </a:spcBef>
              <a:spcAft>
                <a:spcPts val="0"/>
              </a:spcAft>
              <a:buClr>
                <a:prstClr val="white"/>
              </a:buClr>
            </a:pPr>
            <a:r>
              <a:rPr lang="en-US" sz="3600" b="1" dirty="0">
                <a:latin typeface="Intel Clear" panose="020B0604020203020204" pitchFamily="34" charset="0"/>
                <a:ea typeface="Intel Clear" panose="020B0604020203020204" pitchFamily="34" charset="0"/>
                <a:cs typeface="Intel Clear" panose="020B0604020203020204" pitchFamily="34" charset="0"/>
              </a:rPr>
              <a:t>LSTM-based time series anomaly detection using Analytics Zoo for Spark and </a:t>
            </a:r>
            <a:r>
              <a:rPr lang="en-US" sz="3600" b="1" dirty="0" err="1">
                <a:latin typeface="Intel Clear" panose="020B0604020203020204" pitchFamily="34" charset="0"/>
                <a:ea typeface="Intel Clear" panose="020B0604020203020204" pitchFamily="34" charset="0"/>
                <a:cs typeface="Intel Clear" panose="020B0604020203020204" pitchFamily="34" charset="0"/>
              </a:rPr>
              <a:t>BigDL</a:t>
            </a:r>
            <a:endParaRPr lang="en-US" altLang="zh-CN" sz="3600" b="1" i="1" spc="0" dirty="0">
              <a:solidFill>
                <a:schemeClr val="tx1">
                  <a:lumMod val="75000"/>
                </a:schemeClr>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4" name="TextBox 3">
            <a:extLst>
              <a:ext uri="{FF2B5EF4-FFF2-40B4-BE49-F238E27FC236}">
                <a16:creationId xmlns:a16="http://schemas.microsoft.com/office/drawing/2014/main" id="{9B6459A7-46DC-1140-92C8-D4B7F2FA488D}"/>
              </a:ext>
            </a:extLst>
          </p:cNvPr>
          <p:cNvSpPr txBox="1"/>
          <p:nvPr/>
        </p:nvSpPr>
        <p:spPr>
          <a:xfrm>
            <a:off x="374754" y="3867463"/>
            <a:ext cx="6535711" cy="400110"/>
          </a:xfrm>
          <a:prstGeom prst="rect">
            <a:avLst/>
          </a:prstGeom>
          <a:noFill/>
        </p:spPr>
        <p:txBody>
          <a:bodyPr wrap="square" rtlCol="0">
            <a:spAutoFit/>
          </a:bodyPr>
          <a:lstStyle/>
          <a:p>
            <a:r>
              <a:rPr lang="en-US" altLang="zh-CN" sz="2000" dirty="0"/>
              <a:t>Guoqiong</a:t>
            </a:r>
            <a:r>
              <a:rPr lang="zh-CN" altLang="en-US" sz="2000" dirty="0"/>
              <a:t> </a:t>
            </a:r>
            <a:r>
              <a:rPr lang="en-US" altLang="zh-CN" sz="2000" dirty="0"/>
              <a:t>Song, PhD.,</a:t>
            </a:r>
            <a:r>
              <a:rPr lang="zh-CN" altLang="en-US" sz="2000" dirty="0"/>
              <a:t> </a:t>
            </a:r>
            <a:r>
              <a:rPr lang="en-US" dirty="0"/>
              <a:t>Deep Learning R&amp;D Engineer</a:t>
            </a:r>
            <a:endParaRPr lang="en-US" sz="2000" dirty="0"/>
          </a:p>
        </p:txBody>
      </p:sp>
    </p:spTree>
    <p:extLst>
      <p:ext uri="{BB962C8B-B14F-4D97-AF65-F5344CB8AC3E}">
        <p14:creationId xmlns:p14="http://schemas.microsoft.com/office/powerpoint/2010/main" val="382535734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3938" y="37018"/>
            <a:ext cx="3756156" cy="769441"/>
          </a:xfrm>
          <a:prstGeom prst="rect">
            <a:avLst/>
          </a:prstGeom>
        </p:spPr>
        <p:txBody>
          <a:bodyPr wrap="none">
            <a:spAutoFit/>
          </a:bodyPr>
          <a:lstStyle/>
          <a:p>
            <a:pPr algn="ctr" defTabSz="685256"/>
            <a:r>
              <a:rPr lang="en-US" sz="4400" b="1" dirty="0">
                <a:effectLst>
                  <a:glow rad="127000">
                    <a:srgbClr val="0071C5">
                      <a:alpha val="2000"/>
                    </a:srgbClr>
                  </a:glow>
                </a:effectLst>
                <a:ea typeface="Calibri" panose="020F0502020204030204" pitchFamily="34" charset="0"/>
                <a:cs typeface="Times New Roman" panose="02020603050405020304" pitchFamily="18" charset="0"/>
              </a:rPr>
              <a:t>Analytics Zoo</a:t>
            </a:r>
          </a:p>
        </p:txBody>
      </p:sp>
      <p:sp>
        <p:nvSpPr>
          <p:cNvPr id="3" name="TextBox 2"/>
          <p:cNvSpPr txBox="1"/>
          <p:nvPr/>
        </p:nvSpPr>
        <p:spPr>
          <a:xfrm>
            <a:off x="4229" y="789344"/>
            <a:ext cx="9135542" cy="293222"/>
          </a:xfrm>
          <a:prstGeom prst="rect">
            <a:avLst/>
          </a:prstGeom>
          <a:noFill/>
        </p:spPr>
        <p:txBody>
          <a:bodyPr wrap="square" lIns="0" tIns="0" rIns="0" bIns="0" rtlCol="0" anchor="ctr">
            <a:spAutoFit/>
          </a:bodyPr>
          <a:lstStyle>
            <a:defPPr>
              <a:defRPr lang="en-US"/>
            </a:defPPr>
            <a:lvl1pPr algn="ctr">
              <a:lnSpc>
                <a:spcPct val="85000"/>
              </a:lnSpc>
              <a:defRPr sz="2800">
                <a:solidFill>
                  <a:schemeClr val="accent5"/>
                </a:solidFill>
                <a:ea typeface="Intel Clear Light" panose="020B0404020203020204" pitchFamily="34" charset="0"/>
                <a:cs typeface="Intel Clear Light" panose="020B0404020203020204" pitchFamily="34" charset="0"/>
              </a:defRPr>
            </a:lvl1pPr>
          </a:lstStyle>
          <a:p>
            <a:pPr defTabSz="685166"/>
            <a:r>
              <a:rPr lang="en-US" sz="2200" kern="0" dirty="0">
                <a:solidFill>
                  <a:srgbClr val="FFA300"/>
                </a:solidFill>
              </a:rPr>
              <a:t>Unified Analytics + AI Platform for Big Data</a:t>
            </a:r>
          </a:p>
        </p:txBody>
      </p:sp>
      <p:graphicFrame>
        <p:nvGraphicFramePr>
          <p:cNvPr id="22" name="Table 21"/>
          <p:cNvGraphicFramePr>
            <a:graphicFrameLocks noGrp="1"/>
          </p:cNvGraphicFramePr>
          <p:nvPr>
            <p:extLst>
              <p:ext uri="{D42A27DB-BD31-4B8C-83A1-F6EECF244321}">
                <p14:modId xmlns:p14="http://schemas.microsoft.com/office/powerpoint/2010/main" val="2055413711"/>
              </p:ext>
            </p:extLst>
          </p:nvPr>
        </p:nvGraphicFramePr>
        <p:xfrm>
          <a:off x="87607" y="1740036"/>
          <a:ext cx="8968785" cy="2778004"/>
        </p:xfrm>
        <a:graphic>
          <a:graphicData uri="http://schemas.openxmlformats.org/drawingml/2006/table">
            <a:tbl>
              <a:tblPr firstRow="1" bandRow="1">
                <a:tableStyleId>{9D7B26C5-4107-4FEC-AEDC-1716B250A1EF}</a:tableStyleId>
              </a:tblPr>
              <a:tblGrid>
                <a:gridCol w="2835649">
                  <a:extLst>
                    <a:ext uri="{9D8B030D-6E8A-4147-A177-3AD203B41FA5}">
                      <a16:colId xmlns:a16="http://schemas.microsoft.com/office/drawing/2014/main" val="20000"/>
                    </a:ext>
                  </a:extLst>
                </a:gridCol>
                <a:gridCol w="6133136">
                  <a:extLst>
                    <a:ext uri="{9D8B030D-6E8A-4147-A177-3AD203B41FA5}">
                      <a16:colId xmlns:a16="http://schemas.microsoft.com/office/drawing/2014/main" val="20001"/>
                    </a:ext>
                  </a:extLst>
                </a:gridCol>
              </a:tblGrid>
              <a:tr h="613924">
                <a:tc>
                  <a:txBody>
                    <a:bodyPr/>
                    <a:lstStyle/>
                    <a:p>
                      <a:pPr algn="ctr"/>
                      <a:r>
                        <a:rPr lang="en-US" sz="1600" b="1" dirty="0">
                          <a:solidFill>
                            <a:schemeClr val="tx1"/>
                          </a:solidFill>
                        </a:rPr>
                        <a:t>Reference Use Cases</a:t>
                      </a:r>
                    </a:p>
                  </a:txBody>
                  <a:tcPr anchor="ctr">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177800" indent="-177800">
                        <a:buFont typeface="Arial" panose="020B0604020202020204" pitchFamily="34" charset="0"/>
                        <a:buChar char="•"/>
                      </a:pPr>
                      <a:r>
                        <a:rPr lang="en-US" sz="1400" b="0" dirty="0"/>
                        <a:t>Anomaly detection, sentiment analysis, fraud detection, image generation, </a:t>
                      </a:r>
                      <a:r>
                        <a:rPr lang="en-US" sz="1400" b="0" dirty="0" err="1"/>
                        <a:t>chatbot</a:t>
                      </a:r>
                      <a:r>
                        <a:rPr lang="en-US" sz="1400" b="0" dirty="0"/>
                        <a:t>, etc.</a:t>
                      </a:r>
                    </a:p>
                  </a:txBody>
                  <a:tcPr anchor="ctr">
                    <a:lnL w="28575"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0000"/>
                  </a:ext>
                </a:extLst>
              </a:tr>
              <a:tr h="538839">
                <a:tc>
                  <a:txBody>
                    <a:bodyPr/>
                    <a:lstStyle/>
                    <a:p>
                      <a:pPr algn="ctr"/>
                      <a:r>
                        <a:rPr lang="en-US" sz="1600" b="1" dirty="0">
                          <a:solidFill>
                            <a:schemeClr val="tx1"/>
                          </a:solidFill>
                        </a:rPr>
                        <a:t>Built-In Deep Learning Models</a:t>
                      </a:r>
                    </a:p>
                  </a:txBody>
                  <a:tcPr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177800" indent="-177800">
                        <a:buFont typeface="Arial" panose="020B0604020202020204" pitchFamily="34" charset="0"/>
                        <a:buChar char="•"/>
                      </a:pPr>
                      <a:r>
                        <a:rPr lang="en-US" sz="1400" kern="1200" dirty="0">
                          <a:solidFill>
                            <a:schemeClr val="tx1"/>
                          </a:solidFill>
                          <a:latin typeface="+mn-lt"/>
                          <a:ea typeface="+mn-ea"/>
                          <a:cs typeface="+mn-cs"/>
                        </a:rPr>
                        <a:t>Image classification, object detection, text classification, text</a:t>
                      </a:r>
                      <a:r>
                        <a:rPr lang="en-US" sz="1400" kern="1200" baseline="0" dirty="0">
                          <a:solidFill>
                            <a:schemeClr val="tx1"/>
                          </a:solidFill>
                          <a:latin typeface="+mn-lt"/>
                          <a:ea typeface="+mn-ea"/>
                          <a:cs typeface="+mn-cs"/>
                        </a:rPr>
                        <a:t> matching, </a:t>
                      </a:r>
                      <a:r>
                        <a:rPr lang="en-US" sz="1400" kern="1200" dirty="0">
                          <a:solidFill>
                            <a:schemeClr val="tx1"/>
                          </a:solidFill>
                          <a:latin typeface="+mn-lt"/>
                          <a:ea typeface="+mn-ea"/>
                          <a:cs typeface="+mn-cs"/>
                        </a:rPr>
                        <a:t>recommendations, sequence-to-sequence, anomaly detection, etc.</a:t>
                      </a:r>
                    </a:p>
                  </a:txBody>
                  <a:tcPr anchor="ctr">
                    <a:lnL w="28575" cap="flat" cmpd="sng" algn="ctr">
                      <a:noFill/>
                      <a:prstDash val="solid"/>
                      <a:round/>
                      <a:headEnd type="none" w="med" len="med"/>
                      <a:tailEnd type="none" w="med" len="med"/>
                    </a:lnL>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lang="en-US" sz="1600" b="1" dirty="0">
                          <a:solidFill>
                            <a:schemeClr val="tx1"/>
                          </a:solidFill>
                        </a:rPr>
                        <a:t>Feature Engineering</a:t>
                      </a:r>
                    </a:p>
                  </a:txBody>
                  <a:tcPr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r>
                        <a:rPr lang="en-US" sz="1400" dirty="0"/>
                        <a:t>Feature</a:t>
                      </a:r>
                      <a:r>
                        <a:rPr lang="en-US" sz="1400" baseline="0" dirty="0"/>
                        <a:t> transformations for </a:t>
                      </a:r>
                    </a:p>
                    <a:p>
                      <a:pPr marL="177800" indent="-177800">
                        <a:buFont typeface="Arial" panose="020B0604020202020204" pitchFamily="34" charset="0"/>
                        <a:buChar char="•"/>
                      </a:pPr>
                      <a:r>
                        <a:rPr lang="en-US" sz="1400" baseline="0" dirty="0"/>
                        <a:t>I</a:t>
                      </a:r>
                      <a:r>
                        <a:rPr lang="en-US" sz="1400" dirty="0"/>
                        <a:t>mage, text, 3D imaging, time series, speech, etc.</a:t>
                      </a:r>
                    </a:p>
                  </a:txBody>
                  <a:tcPr anchor="ctr">
                    <a:lnL w="28575" cap="flat" cmpd="sng" algn="ctr">
                      <a:noFill/>
                      <a:prstDash val="solid"/>
                      <a:round/>
                      <a:headEnd type="none" w="med" len="med"/>
                      <a:tailEnd type="none" w="med" len="med"/>
                    </a:lnL>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r>
                        <a:rPr lang="en-US" sz="1600" b="1" dirty="0">
                          <a:solidFill>
                            <a:schemeClr val="tx1"/>
                          </a:solidFill>
                        </a:rPr>
                        <a:t>High-Level Pipeline APIs</a:t>
                      </a:r>
                    </a:p>
                  </a:txBody>
                  <a:tcPr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182563" indent="-182563">
                        <a:buFont typeface="Arial" panose="020B0604020202020204" pitchFamily="34" charset="0"/>
                        <a:buChar char="•"/>
                      </a:pPr>
                      <a:r>
                        <a:rPr lang="en-US" sz="1400" dirty="0"/>
                        <a:t>Distributed </a:t>
                      </a:r>
                      <a:r>
                        <a:rPr lang="en-US" sz="1400" dirty="0" err="1"/>
                        <a:t>TensorFlow</a:t>
                      </a:r>
                      <a:r>
                        <a:rPr lang="en-US" sz="1400" dirty="0"/>
                        <a:t> and </a:t>
                      </a:r>
                      <a:r>
                        <a:rPr lang="en-US" sz="1400" dirty="0" err="1"/>
                        <a:t>Keras</a:t>
                      </a:r>
                      <a:r>
                        <a:rPr lang="en-US" sz="1400" dirty="0"/>
                        <a:t> on Spark</a:t>
                      </a:r>
                    </a:p>
                    <a:p>
                      <a:pPr marL="182563" indent="-182563">
                        <a:buFont typeface="Arial" panose="020B0604020202020204" pitchFamily="34" charset="0"/>
                        <a:buChar char="•"/>
                      </a:pPr>
                      <a:r>
                        <a:rPr lang="en-US" sz="1400" dirty="0"/>
                        <a:t>Native support for transfer learning, Spark </a:t>
                      </a:r>
                      <a:r>
                        <a:rPr lang="en-US" sz="1400" dirty="0" err="1"/>
                        <a:t>DataFrame</a:t>
                      </a:r>
                      <a:r>
                        <a:rPr lang="en-US" sz="1400" dirty="0"/>
                        <a:t> and ML Pipelines</a:t>
                      </a:r>
                    </a:p>
                    <a:p>
                      <a:pPr marL="182563" indent="-182563">
                        <a:buFont typeface="Arial" panose="020B0604020202020204" pitchFamily="34" charset="0"/>
                        <a:buChar char="•"/>
                      </a:pPr>
                      <a:r>
                        <a:rPr lang="en-US" sz="1400" dirty="0"/>
                        <a:t>Model serving API for model serving/inference pipelines</a:t>
                      </a:r>
                    </a:p>
                  </a:txBody>
                  <a:tcPr anchor="ctr">
                    <a:lnL w="28575" cap="flat" cmpd="sng" algn="ctr">
                      <a:noFill/>
                      <a:prstDash val="solid"/>
                      <a:round/>
                      <a:headEnd type="none" w="med" len="med"/>
                      <a:tailEnd type="none" w="med" len="med"/>
                    </a:lnL>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r>
                        <a:rPr lang="en-US" sz="1600" b="1" dirty="0">
                          <a:solidFill>
                            <a:schemeClr val="tx1">
                              <a:lumMod val="65000"/>
                            </a:schemeClr>
                          </a:solidFill>
                        </a:rPr>
                        <a:t>Backbends</a:t>
                      </a:r>
                    </a:p>
                  </a:txBody>
                  <a:tcPr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1400" dirty="0">
                          <a:solidFill>
                            <a:schemeClr val="tx1">
                              <a:lumMod val="65000"/>
                            </a:schemeClr>
                          </a:solidFill>
                        </a:rPr>
                        <a:t>Spark, </a:t>
                      </a:r>
                      <a:r>
                        <a:rPr lang="en-US" sz="1400" dirty="0" err="1">
                          <a:solidFill>
                            <a:schemeClr val="tx1">
                              <a:lumMod val="65000"/>
                            </a:schemeClr>
                          </a:solidFill>
                        </a:rPr>
                        <a:t>TensorFlow</a:t>
                      </a:r>
                      <a:r>
                        <a:rPr lang="en-US" sz="1400" dirty="0">
                          <a:solidFill>
                            <a:schemeClr val="tx1">
                              <a:lumMod val="65000"/>
                            </a:schemeClr>
                          </a:solidFill>
                        </a:rPr>
                        <a:t>, </a:t>
                      </a:r>
                      <a:r>
                        <a:rPr lang="en-US" sz="1400" dirty="0" err="1">
                          <a:solidFill>
                            <a:schemeClr val="tx1">
                              <a:lumMod val="65000"/>
                            </a:schemeClr>
                          </a:solidFill>
                        </a:rPr>
                        <a:t>Keras</a:t>
                      </a:r>
                      <a:r>
                        <a:rPr lang="en-US" sz="1400" dirty="0">
                          <a:solidFill>
                            <a:schemeClr val="tx1">
                              <a:lumMod val="65000"/>
                            </a:schemeClr>
                          </a:solidFill>
                        </a:rPr>
                        <a:t>, </a:t>
                      </a:r>
                      <a:r>
                        <a:rPr lang="en-US" sz="1400" dirty="0" err="1">
                          <a:solidFill>
                            <a:schemeClr val="tx1">
                              <a:lumMod val="65000"/>
                            </a:schemeClr>
                          </a:solidFill>
                        </a:rPr>
                        <a:t>BigDL</a:t>
                      </a:r>
                      <a:r>
                        <a:rPr lang="en-US" sz="1400" dirty="0">
                          <a:solidFill>
                            <a:schemeClr val="tx1">
                              <a:lumMod val="65000"/>
                            </a:schemeClr>
                          </a:solidFill>
                        </a:rPr>
                        <a:t>, </a:t>
                      </a:r>
                      <a:r>
                        <a:rPr lang="en-US" sz="1400" dirty="0" err="1">
                          <a:solidFill>
                            <a:schemeClr val="tx1">
                              <a:lumMod val="65000"/>
                            </a:schemeClr>
                          </a:solidFill>
                        </a:rPr>
                        <a:t>OpenVINO</a:t>
                      </a:r>
                      <a:r>
                        <a:rPr lang="en-US" sz="1400" dirty="0">
                          <a:solidFill>
                            <a:schemeClr val="tx1">
                              <a:lumMod val="65000"/>
                            </a:schemeClr>
                          </a:solidFill>
                        </a:rPr>
                        <a:t>, MKL-DNN, </a:t>
                      </a:r>
                      <a:r>
                        <a:rPr lang="en-US" sz="1400" baseline="0" dirty="0">
                          <a:solidFill>
                            <a:schemeClr val="tx1">
                              <a:lumMod val="65000"/>
                            </a:schemeClr>
                          </a:solidFill>
                        </a:rPr>
                        <a:t>etc.</a:t>
                      </a:r>
                      <a:endParaRPr lang="en-US" sz="1400" dirty="0">
                        <a:solidFill>
                          <a:schemeClr val="tx1">
                            <a:lumMod val="65000"/>
                          </a:schemeClr>
                        </a:solidFill>
                      </a:endParaRPr>
                    </a:p>
                  </a:txBody>
                  <a:tcPr anchor="ctr">
                    <a:lnL w="28575" cap="flat" cmpd="sng" algn="ctr">
                      <a:noFill/>
                      <a:prstDash val="solid"/>
                      <a:round/>
                      <a:headEnd type="none" w="med" len="med"/>
                      <a:tailEnd type="none" w="med" len="med"/>
                    </a:lnL>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4"/>
          <p:cNvSpPr/>
          <p:nvPr/>
        </p:nvSpPr>
        <p:spPr>
          <a:xfrm>
            <a:off x="453420" y="4572497"/>
            <a:ext cx="4382255" cy="307777"/>
          </a:xfrm>
          <a:prstGeom prst="rect">
            <a:avLst/>
          </a:prstGeom>
        </p:spPr>
        <p:txBody>
          <a:bodyPr wrap="square">
            <a:spAutoFit/>
          </a:bodyPr>
          <a:lstStyle/>
          <a:p>
            <a:pPr algn="ctr"/>
            <a:r>
              <a:rPr lang="en-US" sz="1400" dirty="0">
                <a:hlinkClick r:id="rId3"/>
              </a:rPr>
              <a:t>https://github.com/intel-analytics/analytics-zoo/</a:t>
            </a:r>
            <a:endParaRPr lang="en-US" sz="1400" dirty="0"/>
          </a:p>
        </p:txBody>
      </p:sp>
      <p:sp>
        <p:nvSpPr>
          <p:cNvPr id="6" name="Rectangle 5"/>
          <p:cNvSpPr/>
          <p:nvPr/>
        </p:nvSpPr>
        <p:spPr>
          <a:xfrm>
            <a:off x="5461966" y="4578337"/>
            <a:ext cx="3461836" cy="307777"/>
          </a:xfrm>
          <a:prstGeom prst="rect">
            <a:avLst/>
          </a:prstGeom>
        </p:spPr>
        <p:txBody>
          <a:bodyPr wrap="square">
            <a:spAutoFit/>
          </a:bodyPr>
          <a:lstStyle/>
          <a:p>
            <a:pPr algn="ctr"/>
            <a:r>
              <a:rPr lang="en-US" sz="1400" dirty="0">
                <a:hlinkClick r:id="rId4"/>
              </a:rPr>
              <a:t>https://analytics-zoo.github.io/</a:t>
            </a:r>
            <a:endParaRPr lang="en-US" sz="1400" dirty="0"/>
          </a:p>
        </p:txBody>
      </p:sp>
      <p:sp>
        <p:nvSpPr>
          <p:cNvPr id="7" name="Rectangle 6"/>
          <p:cNvSpPr/>
          <p:nvPr/>
        </p:nvSpPr>
        <p:spPr>
          <a:xfrm>
            <a:off x="945384" y="1368179"/>
            <a:ext cx="7253230" cy="369332"/>
          </a:xfrm>
          <a:prstGeom prst="rect">
            <a:avLst/>
          </a:prstGeom>
        </p:spPr>
        <p:txBody>
          <a:bodyPr wrap="square">
            <a:spAutoFit/>
          </a:bodyPr>
          <a:lstStyle/>
          <a:p>
            <a:pPr marL="0" lvl="1" algn="ctr"/>
            <a:r>
              <a:rPr lang="en-US" altLang="zh-CN" b="1" dirty="0">
                <a:solidFill>
                  <a:srgbClr val="FFFF00"/>
                </a:solidFill>
              </a:rPr>
              <a:t>Distributed </a:t>
            </a:r>
            <a:r>
              <a:rPr lang="en-US" altLang="zh-CN" b="1" dirty="0" err="1">
                <a:solidFill>
                  <a:srgbClr val="FFFF00"/>
                </a:solidFill>
              </a:rPr>
              <a:t>TensorFlow</a:t>
            </a:r>
            <a:r>
              <a:rPr lang="en-US" altLang="zh-CN" b="1" dirty="0">
                <a:solidFill>
                  <a:srgbClr val="FFFF00"/>
                </a:solidFill>
              </a:rPr>
              <a:t>, </a:t>
            </a:r>
            <a:r>
              <a:rPr lang="en-US" altLang="zh-CN" b="1" dirty="0" err="1">
                <a:solidFill>
                  <a:srgbClr val="FFFF00"/>
                </a:solidFill>
              </a:rPr>
              <a:t>Keras</a:t>
            </a:r>
            <a:r>
              <a:rPr lang="en-US" altLang="zh-CN" b="1" dirty="0">
                <a:solidFill>
                  <a:srgbClr val="FFFF00"/>
                </a:solidFill>
              </a:rPr>
              <a:t> and </a:t>
            </a:r>
            <a:r>
              <a:rPr lang="en-US" altLang="zh-CN" b="1" dirty="0" err="1">
                <a:solidFill>
                  <a:srgbClr val="FFFF00"/>
                </a:solidFill>
              </a:rPr>
              <a:t>BigDL</a:t>
            </a:r>
            <a:r>
              <a:rPr lang="en-US" altLang="zh-CN" b="1" dirty="0">
                <a:solidFill>
                  <a:srgbClr val="FFFF00"/>
                </a:solidFill>
              </a:rPr>
              <a:t> on Spark</a:t>
            </a:r>
            <a:endParaRPr lang="zh-CN" altLang="en-US" b="1" dirty="0">
              <a:solidFill>
                <a:srgbClr val="FFFF00"/>
              </a:solidFill>
            </a:endParaRPr>
          </a:p>
        </p:txBody>
      </p:sp>
    </p:spTree>
    <p:extLst>
      <p:ext uri="{BB962C8B-B14F-4D97-AF65-F5344CB8AC3E}">
        <p14:creationId xmlns:p14="http://schemas.microsoft.com/office/powerpoint/2010/main" val="33558145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3938" y="37018"/>
            <a:ext cx="3756156" cy="769441"/>
          </a:xfrm>
          <a:prstGeom prst="rect">
            <a:avLst/>
          </a:prstGeom>
        </p:spPr>
        <p:txBody>
          <a:bodyPr wrap="none">
            <a:spAutoFit/>
          </a:bodyPr>
          <a:lstStyle/>
          <a:p>
            <a:pPr algn="ctr" defTabSz="685256"/>
            <a:r>
              <a:rPr lang="en-US" sz="4400" b="1" dirty="0">
                <a:effectLst>
                  <a:glow rad="127000">
                    <a:srgbClr val="0071C5">
                      <a:alpha val="2000"/>
                    </a:srgbClr>
                  </a:glow>
                </a:effectLst>
                <a:ea typeface="Calibri" panose="020F0502020204030204" pitchFamily="34" charset="0"/>
                <a:cs typeface="Times New Roman" panose="02020603050405020304" pitchFamily="18" charset="0"/>
              </a:rPr>
              <a:t>Analytics Zoo</a:t>
            </a:r>
          </a:p>
        </p:txBody>
      </p:sp>
      <p:sp>
        <p:nvSpPr>
          <p:cNvPr id="3" name="TextBox 2"/>
          <p:cNvSpPr txBox="1"/>
          <p:nvPr/>
        </p:nvSpPr>
        <p:spPr>
          <a:xfrm>
            <a:off x="343413" y="1134363"/>
            <a:ext cx="8691405" cy="3416320"/>
          </a:xfrm>
          <a:prstGeom prst="rect">
            <a:avLst/>
          </a:prstGeom>
          <a:noFill/>
        </p:spPr>
        <p:txBody>
          <a:bodyPr wrap="square" rtlCol="0">
            <a:spAutoFit/>
          </a:bodyPr>
          <a:lstStyle/>
          <a:p>
            <a:r>
              <a:rPr lang="en-US" b="1" dirty="0">
                <a:solidFill>
                  <a:srgbClr val="FFC000"/>
                </a:solidFill>
                <a:effectLst>
                  <a:glow rad="127000">
                    <a:srgbClr val="0071C5">
                      <a:alpha val="2000"/>
                    </a:srgbClr>
                  </a:glow>
                </a:effectLst>
                <a:ea typeface="Calibri" panose="020F0502020204030204" pitchFamily="34" charset="0"/>
                <a:cs typeface="Times New Roman" panose="02020603050405020304" pitchFamily="18" charset="0"/>
              </a:rPr>
              <a:t>Build end-to-end deep learning applications for big data</a:t>
            </a:r>
            <a:endParaRPr lang="en-US" dirty="0">
              <a:solidFill>
                <a:srgbClr val="FFC000"/>
              </a:solidFill>
            </a:endParaRPr>
          </a:p>
          <a:p>
            <a:pPr marL="177800" indent="-177800">
              <a:buFont typeface="Arial" panose="020B0604020202020204" pitchFamily="34" charset="0"/>
              <a:buChar char="•"/>
            </a:pPr>
            <a:r>
              <a:rPr lang="en-US" dirty="0"/>
              <a:t>Distributed </a:t>
            </a:r>
            <a:r>
              <a:rPr lang="en-US" i="1" dirty="0" err="1">
                <a:solidFill>
                  <a:srgbClr val="FFFF00"/>
                </a:solidFill>
              </a:rPr>
              <a:t>TensorFlow</a:t>
            </a:r>
            <a:r>
              <a:rPr lang="en-US" dirty="0">
                <a:solidFill>
                  <a:srgbClr val="FFFF00"/>
                </a:solidFill>
              </a:rPr>
              <a:t> </a:t>
            </a:r>
            <a:r>
              <a:rPr lang="en-US" dirty="0"/>
              <a:t>on Spark</a:t>
            </a:r>
          </a:p>
          <a:p>
            <a:pPr marL="177800" indent="-177800">
              <a:buFont typeface="Arial" panose="020B0604020202020204" pitchFamily="34" charset="0"/>
              <a:buChar char="•"/>
            </a:pPr>
            <a:r>
              <a:rPr lang="en-US" i="1" dirty="0" err="1">
                <a:solidFill>
                  <a:srgbClr val="FFFF00"/>
                </a:solidFill>
              </a:rPr>
              <a:t>Keras</a:t>
            </a:r>
            <a:r>
              <a:rPr lang="en-US" dirty="0"/>
              <a:t>-style APIs (with </a:t>
            </a:r>
            <a:r>
              <a:rPr lang="en-US" dirty="0" err="1"/>
              <a:t>autograd</a:t>
            </a:r>
            <a:r>
              <a:rPr lang="en-US" dirty="0"/>
              <a:t> &amp; transfer learning support)</a:t>
            </a:r>
          </a:p>
          <a:p>
            <a:pPr marL="177800" indent="-177800">
              <a:buFont typeface="Arial" panose="020B0604020202020204" pitchFamily="34" charset="0"/>
              <a:buChar char="•"/>
            </a:pPr>
            <a:r>
              <a:rPr lang="en-US" i="1" dirty="0" err="1">
                <a:solidFill>
                  <a:srgbClr val="FFFF00"/>
                </a:solidFill>
              </a:rPr>
              <a:t>nnframes</a:t>
            </a:r>
            <a:r>
              <a:rPr lang="en-US" dirty="0"/>
              <a:t>: native DL support for Spark </a:t>
            </a:r>
            <a:r>
              <a:rPr lang="en-US" dirty="0" err="1"/>
              <a:t>DataFrames</a:t>
            </a:r>
            <a:r>
              <a:rPr lang="en-US" dirty="0"/>
              <a:t> and ML Pipelines</a:t>
            </a:r>
          </a:p>
          <a:p>
            <a:pPr marL="177800" indent="-177800">
              <a:buFont typeface="Arial" panose="020B0604020202020204" pitchFamily="34" charset="0"/>
              <a:buChar char="•"/>
            </a:pPr>
            <a:r>
              <a:rPr lang="en-US" dirty="0"/>
              <a:t>Built-in </a:t>
            </a:r>
            <a:r>
              <a:rPr lang="en-US" i="1" dirty="0">
                <a:solidFill>
                  <a:srgbClr val="FFFF00"/>
                </a:solidFill>
              </a:rPr>
              <a:t>feature engineering </a:t>
            </a:r>
            <a:r>
              <a:rPr lang="en-US" dirty="0"/>
              <a:t>operations for data preprocessing</a:t>
            </a:r>
          </a:p>
          <a:p>
            <a:endParaRPr lang="en-US" b="1" dirty="0">
              <a:solidFill>
                <a:srgbClr val="FFC000"/>
              </a:solidFill>
              <a:effectLst>
                <a:glow rad="127000">
                  <a:srgbClr val="0071C5">
                    <a:alpha val="2000"/>
                  </a:srgbClr>
                </a:glow>
              </a:effectLst>
              <a:ea typeface="Calibri" panose="020F0502020204030204" pitchFamily="34" charset="0"/>
              <a:cs typeface="Times New Roman" panose="02020603050405020304" pitchFamily="18" charset="0"/>
            </a:endParaRPr>
          </a:p>
          <a:p>
            <a:r>
              <a:rPr lang="en-US" b="1" dirty="0">
                <a:solidFill>
                  <a:srgbClr val="FFC000"/>
                </a:solidFill>
                <a:effectLst>
                  <a:glow rad="127000">
                    <a:srgbClr val="0071C5">
                      <a:alpha val="2000"/>
                    </a:srgbClr>
                  </a:glow>
                </a:effectLst>
                <a:ea typeface="Calibri" panose="020F0502020204030204" pitchFamily="34" charset="0"/>
                <a:cs typeface="Times New Roman" panose="02020603050405020304" pitchFamily="18" charset="0"/>
              </a:rPr>
              <a:t>Productionize deep learning applications for big data at scale</a:t>
            </a:r>
            <a:endParaRPr lang="en-US" dirty="0">
              <a:solidFill>
                <a:srgbClr val="FFC000"/>
              </a:solidFill>
            </a:endParaRPr>
          </a:p>
          <a:p>
            <a:pPr marL="177800" indent="-177800">
              <a:buFont typeface="Arial" panose="020B0604020202020204" pitchFamily="34" charset="0"/>
              <a:buChar char="•"/>
            </a:pPr>
            <a:r>
              <a:rPr lang="en-US" altLang="zh-CN" i="1" dirty="0">
                <a:solidFill>
                  <a:srgbClr val="FFFF00"/>
                </a:solidFill>
              </a:rPr>
              <a:t>Pure</a:t>
            </a:r>
            <a:r>
              <a:rPr lang="zh-CN" altLang="en-US" i="1" dirty="0">
                <a:solidFill>
                  <a:srgbClr val="FFFF00"/>
                </a:solidFill>
              </a:rPr>
              <a:t> </a:t>
            </a:r>
            <a:r>
              <a:rPr lang="en-US" altLang="zh-CN" i="1" dirty="0">
                <a:solidFill>
                  <a:srgbClr val="FFFF00"/>
                </a:solidFill>
              </a:rPr>
              <a:t>Java</a:t>
            </a:r>
            <a:r>
              <a:rPr lang="zh-CN" altLang="en-US" i="1" dirty="0">
                <a:solidFill>
                  <a:srgbClr val="FFFF00"/>
                </a:solidFill>
              </a:rPr>
              <a:t> </a:t>
            </a:r>
            <a:r>
              <a:rPr lang="en-US" altLang="zh-CN" i="1" dirty="0">
                <a:solidFill>
                  <a:srgbClr val="FFFF00"/>
                </a:solidFill>
              </a:rPr>
              <a:t>or</a:t>
            </a:r>
            <a:r>
              <a:rPr lang="zh-CN" altLang="en-US" i="1" dirty="0">
                <a:solidFill>
                  <a:srgbClr val="FFFF00"/>
                </a:solidFill>
              </a:rPr>
              <a:t> </a:t>
            </a:r>
            <a:r>
              <a:rPr lang="en-US" altLang="zh-CN" i="1" dirty="0">
                <a:solidFill>
                  <a:srgbClr val="FFFF00"/>
                </a:solidFill>
              </a:rPr>
              <a:t>Python</a:t>
            </a:r>
            <a:r>
              <a:rPr lang="zh-CN" altLang="en-US" i="1" dirty="0">
                <a:solidFill>
                  <a:srgbClr val="FFFF00"/>
                </a:solidFill>
              </a:rPr>
              <a:t> </a:t>
            </a:r>
            <a:r>
              <a:rPr lang="en-US" i="1" dirty="0">
                <a:solidFill>
                  <a:srgbClr val="FFFF00"/>
                </a:solidFill>
              </a:rPr>
              <a:t>Model serving </a:t>
            </a:r>
            <a:r>
              <a:rPr lang="en-US" dirty="0"/>
              <a:t>APIs (w/ </a:t>
            </a:r>
            <a:r>
              <a:rPr lang="en-US" dirty="0" err="1"/>
              <a:t>OpenVINO</a:t>
            </a:r>
            <a:r>
              <a:rPr lang="en-US" dirty="0"/>
              <a:t> support)</a:t>
            </a:r>
          </a:p>
          <a:p>
            <a:pPr marL="177800" indent="-177800">
              <a:buFont typeface="Arial" panose="020B0604020202020204" pitchFamily="34" charset="0"/>
              <a:buChar char="•"/>
            </a:pPr>
            <a:r>
              <a:rPr lang="en-US" dirty="0"/>
              <a:t>Support Web Services, Spark, Storm, </a:t>
            </a:r>
            <a:r>
              <a:rPr lang="en-US" dirty="0" err="1"/>
              <a:t>Flink</a:t>
            </a:r>
            <a:r>
              <a:rPr lang="en-US" dirty="0"/>
              <a:t>, Kafka, etc.</a:t>
            </a:r>
          </a:p>
          <a:p>
            <a:pPr marL="177800" indent="-177800">
              <a:buFont typeface="Arial" panose="020B0604020202020204" pitchFamily="34" charset="0"/>
              <a:buChar char="•"/>
            </a:pPr>
            <a:endParaRPr lang="en-US" dirty="0"/>
          </a:p>
          <a:p>
            <a:r>
              <a:rPr lang="en-US" b="1" dirty="0">
                <a:solidFill>
                  <a:srgbClr val="FFC000"/>
                </a:solidFill>
                <a:effectLst>
                  <a:glow rad="127000">
                    <a:srgbClr val="0071C5">
                      <a:alpha val="2000"/>
                    </a:srgbClr>
                  </a:glow>
                </a:effectLst>
                <a:ea typeface="Calibri" panose="020F0502020204030204" pitchFamily="34" charset="0"/>
                <a:cs typeface="Times New Roman" panose="02020603050405020304" pitchFamily="18" charset="0"/>
              </a:rPr>
              <a:t>Out-of-the-box solutions</a:t>
            </a:r>
            <a:endParaRPr lang="en-US" dirty="0">
              <a:solidFill>
                <a:srgbClr val="FFC000"/>
              </a:solidFill>
            </a:endParaRPr>
          </a:p>
          <a:p>
            <a:pPr marL="177800" indent="-177800">
              <a:buFont typeface="Arial" panose="020B0604020202020204" pitchFamily="34" charset="0"/>
              <a:buChar char="•"/>
            </a:pPr>
            <a:r>
              <a:rPr lang="en-US" dirty="0"/>
              <a:t>Built-in deep learning </a:t>
            </a:r>
            <a:r>
              <a:rPr lang="en-US" i="1" dirty="0">
                <a:solidFill>
                  <a:srgbClr val="FFFF00"/>
                </a:solidFill>
              </a:rPr>
              <a:t>models</a:t>
            </a:r>
            <a:r>
              <a:rPr lang="en-US" dirty="0"/>
              <a:t> and reference </a:t>
            </a:r>
            <a:r>
              <a:rPr lang="en-US" i="1" dirty="0">
                <a:solidFill>
                  <a:srgbClr val="FFFF00"/>
                </a:solidFill>
              </a:rPr>
              <a:t>use cases</a:t>
            </a:r>
          </a:p>
        </p:txBody>
      </p:sp>
    </p:spTree>
    <p:extLst>
      <p:ext uri="{BB962C8B-B14F-4D97-AF65-F5344CB8AC3E}">
        <p14:creationId xmlns:p14="http://schemas.microsoft.com/office/powerpoint/2010/main" val="40905488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523220"/>
          </a:xfrm>
          <a:prstGeom prst="rect">
            <a:avLst/>
          </a:prstGeom>
        </p:spPr>
        <p:txBody>
          <a:bodyPr wrap="square">
            <a:spAutoFit/>
          </a:bodyPr>
          <a:lstStyle/>
          <a:p>
            <a:pPr algn="ctr" defTabSz="685256"/>
            <a:r>
              <a:rPr lang="en-US" sz="2800" b="1" dirty="0">
                <a:effectLst>
                  <a:glow rad="127000">
                    <a:srgbClr val="0071C5">
                      <a:alpha val="2000"/>
                    </a:srgbClr>
                  </a:glow>
                </a:effectLst>
                <a:ea typeface="Calibri" panose="020F0502020204030204" pitchFamily="34" charset="0"/>
                <a:cs typeface="Times New Roman" panose="02020603050405020304" pitchFamily="18" charset="0"/>
              </a:rPr>
              <a:t>Distributed </a:t>
            </a:r>
            <a:r>
              <a:rPr lang="en-US" sz="2800" b="1" dirty="0" err="1">
                <a:effectLst>
                  <a:glow rad="127000">
                    <a:srgbClr val="0071C5">
                      <a:alpha val="2000"/>
                    </a:srgbClr>
                  </a:glow>
                </a:effectLst>
                <a:ea typeface="Calibri" panose="020F0502020204030204" pitchFamily="34" charset="0"/>
                <a:cs typeface="Times New Roman" panose="02020603050405020304" pitchFamily="18" charset="0"/>
              </a:rPr>
              <a:t>TensorFlow</a:t>
            </a:r>
            <a:r>
              <a:rPr lang="en-US" sz="2800" b="1" dirty="0">
                <a:effectLst>
                  <a:glow rad="127000">
                    <a:srgbClr val="0071C5">
                      <a:alpha val="2000"/>
                    </a:srgbClr>
                  </a:glow>
                </a:effectLst>
                <a:ea typeface="Calibri" panose="020F0502020204030204" pitchFamily="34" charset="0"/>
                <a:cs typeface="Times New Roman" panose="02020603050405020304" pitchFamily="18" charset="0"/>
              </a:rPr>
              <a:t> on Spark in Analytics Zoo </a:t>
            </a:r>
            <a:endParaRPr lang="en-US" sz="1400" kern="0" dirty="0">
              <a:solidFill>
                <a:srgbClr val="FFA300"/>
              </a:solidFill>
              <a:ea typeface="Intel Clear Light" panose="020B0404020203020204" pitchFamily="34" charset="0"/>
              <a:cs typeface="Intel Clear Light" panose="020B0404020203020204" pitchFamily="34" charset="0"/>
            </a:endParaRPr>
          </a:p>
        </p:txBody>
      </p:sp>
      <p:sp>
        <p:nvSpPr>
          <p:cNvPr id="3" name="Text Box 1"/>
          <p:cNvSpPr txBox="1"/>
          <p:nvPr/>
        </p:nvSpPr>
        <p:spPr>
          <a:xfrm>
            <a:off x="601812" y="1640349"/>
            <a:ext cx="7415159" cy="328150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a:latin typeface="Courier New" panose="02070309020205020404" pitchFamily="49" charset="0"/>
                <a:ea typeface="宋体" panose="02010600030101010101" pitchFamily="2" charset="-122"/>
                <a:cs typeface="Courier New" panose="02070309020205020404" pitchFamily="49" charset="0"/>
              </a:rPr>
              <a:t>from zoo import </a:t>
            </a:r>
            <a:r>
              <a:rPr lang="en-US" sz="1200" dirty="0" err="1">
                <a:latin typeface="Courier New" panose="02070309020205020404" pitchFamily="49" charset="0"/>
                <a:ea typeface="宋体" panose="02010600030101010101" pitchFamily="2" charset="-122"/>
                <a:cs typeface="Courier New" panose="02070309020205020404" pitchFamily="49" charset="0"/>
              </a:rPr>
              <a:t>init_nncontext</a:t>
            </a:r>
            <a:endParaRPr lang="en-US" sz="1200" dirty="0">
              <a:latin typeface="Courier New" panose="02070309020205020404" pitchFamily="49" charset="0"/>
              <a:ea typeface="宋体" panose="02010600030101010101" pitchFamily="2" charset="-122"/>
              <a:cs typeface="Courier New" panose="02070309020205020404" pitchFamily="49" charset="0"/>
            </a:endParaRPr>
          </a:p>
          <a:p>
            <a:r>
              <a:rPr lang="en-US" sz="1200" dirty="0">
                <a:latin typeface="Courier New" panose="02070309020205020404" pitchFamily="49" charset="0"/>
                <a:ea typeface="宋体" panose="02010600030101010101" pitchFamily="2" charset="-122"/>
                <a:cs typeface="Courier New" panose="02070309020205020404" pitchFamily="49" charset="0"/>
              </a:rPr>
              <a:t>from zoo.pipeline.api.net import </a:t>
            </a:r>
            <a:r>
              <a:rPr lang="en-US" sz="1200" dirty="0" err="1">
                <a:latin typeface="Courier New" panose="02070309020205020404" pitchFamily="49" charset="0"/>
                <a:ea typeface="宋体" panose="02010600030101010101" pitchFamily="2" charset="-122"/>
                <a:cs typeface="Courier New" panose="02070309020205020404" pitchFamily="49" charset="0"/>
              </a:rPr>
              <a:t>TFDataset</a:t>
            </a:r>
            <a:endParaRPr lang="en-US" sz="1200" dirty="0">
              <a:latin typeface="Courier New" panose="02070309020205020404" pitchFamily="49" charset="0"/>
              <a:ea typeface="宋体" panose="02010600030101010101" pitchFamily="2" charset="-122"/>
              <a:cs typeface="Courier New" panose="02070309020205020404" pitchFamily="49" charset="0"/>
            </a:endParaRPr>
          </a:p>
          <a:p>
            <a:endParaRPr lang="en-US" sz="1200" dirty="0">
              <a:latin typeface="Courier New" panose="02070309020205020404" pitchFamily="49" charset="0"/>
              <a:ea typeface="宋体" panose="02010600030101010101" pitchFamily="2" charset="-122"/>
              <a:cs typeface="Courier New" panose="02070309020205020404" pitchFamily="49" charset="0"/>
            </a:endParaRPr>
          </a:p>
          <a:p>
            <a:r>
              <a:rPr lang="en-US" sz="1200" dirty="0" err="1">
                <a:latin typeface="Courier New" panose="02070309020205020404" pitchFamily="49" charset="0"/>
                <a:ea typeface="宋体" panose="02010600030101010101" pitchFamily="2" charset="-122"/>
                <a:cs typeface="Courier New" panose="02070309020205020404" pitchFamily="49" charset="0"/>
              </a:rPr>
              <a:t>sc</a:t>
            </a:r>
            <a:r>
              <a:rPr lang="en-US" sz="1200" dirty="0">
                <a:latin typeface="Courier New" panose="02070309020205020404" pitchFamily="49" charset="0"/>
                <a:ea typeface="宋体" panose="02010600030101010101" pitchFamily="2" charset="-122"/>
                <a:cs typeface="Courier New" panose="02070309020205020404" pitchFamily="49" charset="0"/>
              </a:rPr>
              <a:t> = </a:t>
            </a:r>
            <a:r>
              <a:rPr lang="en-US" sz="1200" dirty="0" err="1">
                <a:latin typeface="Courier New" panose="02070309020205020404" pitchFamily="49" charset="0"/>
                <a:ea typeface="宋体" panose="02010600030101010101" pitchFamily="2" charset="-122"/>
                <a:cs typeface="Courier New" panose="02070309020205020404" pitchFamily="49" charset="0"/>
              </a:rPr>
              <a:t>init_nncontext</a:t>
            </a:r>
            <a:r>
              <a:rPr lang="en-US" sz="1200" dirty="0">
                <a:latin typeface="Courier New" panose="02070309020205020404" pitchFamily="49" charset="0"/>
                <a:ea typeface="宋体" panose="02010600030101010101" pitchFamily="2" charset="-122"/>
                <a:cs typeface="Courier New" panose="02070309020205020404" pitchFamily="49" charset="0"/>
              </a:rPr>
              <a:t>()</a:t>
            </a:r>
          </a:p>
          <a:p>
            <a:endParaRPr lang="en-US" sz="1200" dirty="0">
              <a:latin typeface="Courier New" panose="02070309020205020404" pitchFamily="49" charset="0"/>
              <a:ea typeface="宋体" panose="02010600030101010101" pitchFamily="2" charset="-122"/>
              <a:cs typeface="Courier New" panose="02070309020205020404" pitchFamily="49" charset="0"/>
            </a:endParaRPr>
          </a:p>
          <a:p>
            <a:r>
              <a:rPr lang="en-US" sz="1200" i="1" dirty="0">
                <a:solidFill>
                  <a:srgbClr val="00B050"/>
                </a:solidFill>
                <a:latin typeface="Courier New" panose="02070309020205020404" pitchFamily="49" charset="0"/>
                <a:ea typeface="宋体" panose="02010600030101010101" pitchFamily="2" charset="-122"/>
                <a:cs typeface="Courier New" panose="02070309020205020404" pitchFamily="49" charset="0"/>
              </a:rPr>
              <a:t>#Each record in the </a:t>
            </a:r>
            <a:r>
              <a:rPr lang="en-US" sz="1200" i="1" dirty="0" err="1">
                <a:solidFill>
                  <a:srgbClr val="00B050"/>
                </a:solidFill>
                <a:latin typeface="Courier New" panose="02070309020205020404" pitchFamily="49" charset="0"/>
                <a:ea typeface="宋体" panose="02010600030101010101" pitchFamily="2" charset="-122"/>
                <a:cs typeface="Courier New" panose="02070309020205020404" pitchFamily="49" charset="0"/>
              </a:rPr>
              <a:t>train_rdd</a:t>
            </a:r>
            <a:r>
              <a:rPr lang="en-US" sz="1200" i="1" dirty="0">
                <a:solidFill>
                  <a:srgbClr val="00B050"/>
                </a:solidFill>
                <a:latin typeface="Courier New" panose="02070309020205020404" pitchFamily="49" charset="0"/>
                <a:ea typeface="宋体" panose="02010600030101010101" pitchFamily="2" charset="-122"/>
                <a:cs typeface="Courier New" panose="02070309020205020404" pitchFamily="49" charset="0"/>
              </a:rPr>
              <a:t> consists of a list of </a:t>
            </a:r>
            <a:r>
              <a:rPr lang="en-US" sz="1200" i="1" dirty="0" err="1">
                <a:solidFill>
                  <a:srgbClr val="00B050"/>
                </a:solidFill>
                <a:latin typeface="Courier New" panose="02070309020205020404" pitchFamily="49" charset="0"/>
                <a:ea typeface="宋体" panose="02010600030101010101" pitchFamily="2" charset="-122"/>
                <a:cs typeface="Courier New" panose="02070309020205020404" pitchFamily="49" charset="0"/>
              </a:rPr>
              <a:t>NumPy</a:t>
            </a:r>
            <a:r>
              <a:rPr lang="en-US" sz="1200" i="1" dirty="0">
                <a:solidFill>
                  <a:srgbClr val="00B050"/>
                </a:solidFill>
                <a:latin typeface="Courier New" panose="02070309020205020404" pitchFamily="49" charset="0"/>
                <a:ea typeface="宋体" panose="02010600030101010101" pitchFamily="2" charset="-122"/>
                <a:cs typeface="Courier New" panose="02070309020205020404" pitchFamily="49" charset="0"/>
              </a:rPr>
              <a:t> </a:t>
            </a:r>
            <a:r>
              <a:rPr lang="en-US" sz="1200" i="1" dirty="0" err="1">
                <a:solidFill>
                  <a:srgbClr val="00B050"/>
                </a:solidFill>
                <a:latin typeface="Courier New" panose="02070309020205020404" pitchFamily="49" charset="0"/>
                <a:ea typeface="宋体" panose="02010600030101010101" pitchFamily="2" charset="-122"/>
                <a:cs typeface="Courier New" panose="02070309020205020404" pitchFamily="49" charset="0"/>
              </a:rPr>
              <a:t>ndrrays</a:t>
            </a:r>
            <a:endParaRPr lang="en-US" sz="1200" i="1" dirty="0">
              <a:solidFill>
                <a:srgbClr val="00B050"/>
              </a:solidFill>
              <a:latin typeface="Courier New" panose="02070309020205020404" pitchFamily="49" charset="0"/>
              <a:ea typeface="宋体" panose="02010600030101010101" pitchFamily="2" charset="-122"/>
              <a:cs typeface="Courier New" panose="02070309020205020404" pitchFamily="49" charset="0"/>
            </a:endParaRPr>
          </a:p>
          <a:p>
            <a:r>
              <a:rPr lang="en-US" sz="1200" dirty="0" err="1">
                <a:latin typeface="Courier New" panose="02070309020205020404" pitchFamily="49" charset="0"/>
                <a:ea typeface="宋体" panose="02010600030101010101" pitchFamily="2" charset="-122"/>
                <a:cs typeface="Courier New" panose="02070309020205020404" pitchFamily="49" charset="0"/>
              </a:rPr>
              <a:t>train_rdd</a:t>
            </a:r>
            <a:r>
              <a:rPr lang="en-US" sz="1200" dirty="0">
                <a:latin typeface="Courier New" panose="02070309020205020404" pitchFamily="49" charset="0"/>
                <a:ea typeface="宋体" panose="02010600030101010101" pitchFamily="2" charset="-122"/>
                <a:cs typeface="Courier New" panose="02070309020205020404" pitchFamily="49" charset="0"/>
              </a:rPr>
              <a:t> = </a:t>
            </a:r>
            <a:r>
              <a:rPr lang="en-US" sz="1200" dirty="0" err="1">
                <a:latin typeface="Courier New" panose="02070309020205020404" pitchFamily="49" charset="0"/>
                <a:ea typeface="宋体" panose="02010600030101010101" pitchFamily="2" charset="-122"/>
                <a:cs typeface="Courier New" panose="02070309020205020404" pitchFamily="49" charset="0"/>
              </a:rPr>
              <a:t>sc.parallelize</a:t>
            </a:r>
            <a:r>
              <a:rPr lang="en-US" sz="1200" dirty="0">
                <a:latin typeface="Courier New" panose="02070309020205020404" pitchFamily="49" charset="0"/>
                <a:ea typeface="宋体" panose="02010600030101010101" pitchFamily="2" charset="-122"/>
                <a:cs typeface="Courier New" panose="02070309020205020404" pitchFamily="49" charset="0"/>
              </a:rPr>
              <a:t>(</a:t>
            </a:r>
            <a:r>
              <a:rPr lang="en-US" sz="1200" dirty="0" err="1">
                <a:latin typeface="Courier New" panose="02070309020205020404" pitchFamily="49" charset="0"/>
                <a:ea typeface="宋体" panose="02010600030101010101" pitchFamily="2" charset="-122"/>
                <a:cs typeface="Courier New" panose="02070309020205020404" pitchFamily="49" charset="0"/>
              </a:rPr>
              <a:t>file_list</a:t>
            </a:r>
            <a:r>
              <a:rPr lang="en-US" sz="1200" dirty="0">
                <a:latin typeface="Courier New" panose="02070309020205020404" pitchFamily="49" charset="0"/>
                <a:ea typeface="宋体" panose="02010600030101010101" pitchFamily="2" charset="-122"/>
                <a:cs typeface="Courier New" panose="02070309020205020404" pitchFamily="49" charset="0"/>
              </a:rPr>
              <a:t>)</a:t>
            </a:r>
          </a:p>
          <a:p>
            <a:r>
              <a:rPr lang="en-US" sz="1200" dirty="0">
                <a:latin typeface="Courier New" panose="02070309020205020404" pitchFamily="49" charset="0"/>
                <a:ea typeface="宋体" panose="02010600030101010101" pitchFamily="2" charset="-122"/>
                <a:cs typeface="Courier New" panose="02070309020205020404" pitchFamily="49" charset="0"/>
              </a:rPr>
              <a:t>  .map(lambda x: </a:t>
            </a:r>
            <a:r>
              <a:rPr lang="en-US" sz="1200" dirty="0" err="1">
                <a:latin typeface="Courier New" panose="02070309020205020404" pitchFamily="49" charset="0"/>
                <a:ea typeface="宋体" panose="02010600030101010101" pitchFamily="2" charset="-122"/>
                <a:cs typeface="Courier New" panose="02070309020205020404" pitchFamily="49" charset="0"/>
              </a:rPr>
              <a:t>read_image_and_label</a:t>
            </a:r>
            <a:r>
              <a:rPr lang="en-US" sz="1200" dirty="0">
                <a:latin typeface="Courier New" panose="02070309020205020404" pitchFamily="49" charset="0"/>
                <a:ea typeface="宋体" panose="02010600030101010101" pitchFamily="2" charset="-122"/>
                <a:cs typeface="Courier New" panose="02070309020205020404" pitchFamily="49" charset="0"/>
              </a:rPr>
              <a:t>(x))</a:t>
            </a:r>
          </a:p>
          <a:p>
            <a:r>
              <a:rPr lang="en-US" sz="1200" dirty="0">
                <a:latin typeface="Courier New" panose="02070309020205020404" pitchFamily="49" charset="0"/>
                <a:ea typeface="宋体" panose="02010600030101010101" pitchFamily="2" charset="-122"/>
                <a:cs typeface="Courier New" panose="02070309020205020404" pitchFamily="49" charset="0"/>
              </a:rPr>
              <a:t>  .map(lambda </a:t>
            </a:r>
            <a:r>
              <a:rPr lang="en-US" sz="1200" dirty="0" err="1">
                <a:latin typeface="Courier New" panose="02070309020205020404" pitchFamily="49" charset="0"/>
                <a:ea typeface="宋体" panose="02010600030101010101" pitchFamily="2" charset="-122"/>
                <a:cs typeface="Courier New" panose="02070309020205020404" pitchFamily="49" charset="0"/>
              </a:rPr>
              <a:t>image_label</a:t>
            </a:r>
            <a:r>
              <a:rPr lang="en-US" sz="1200" dirty="0">
                <a:latin typeface="Courier New" panose="02070309020205020404" pitchFamily="49" charset="0"/>
                <a:ea typeface="宋体" panose="02010600030101010101" pitchFamily="2" charset="-122"/>
                <a:cs typeface="Courier New" panose="02070309020205020404" pitchFamily="49" charset="0"/>
              </a:rPr>
              <a:t>: </a:t>
            </a:r>
            <a:r>
              <a:rPr lang="en-US" sz="1200" dirty="0" err="1">
                <a:latin typeface="Courier New" panose="02070309020205020404" pitchFamily="49" charset="0"/>
                <a:ea typeface="宋体" panose="02010600030101010101" pitchFamily="2" charset="-122"/>
                <a:cs typeface="Courier New" panose="02070309020205020404" pitchFamily="49" charset="0"/>
              </a:rPr>
              <a:t>decode_to_ndarrays</a:t>
            </a:r>
            <a:r>
              <a:rPr lang="en-US" sz="1200" dirty="0">
                <a:latin typeface="Courier New" panose="02070309020205020404" pitchFamily="49" charset="0"/>
                <a:ea typeface="宋体" panose="02010600030101010101" pitchFamily="2" charset="-122"/>
                <a:cs typeface="Courier New" panose="02070309020205020404" pitchFamily="49" charset="0"/>
              </a:rPr>
              <a:t>(</a:t>
            </a:r>
            <a:r>
              <a:rPr lang="en-US" sz="1200" dirty="0" err="1">
                <a:latin typeface="Courier New" panose="02070309020205020404" pitchFamily="49" charset="0"/>
                <a:ea typeface="宋体" panose="02010600030101010101" pitchFamily="2" charset="-122"/>
                <a:cs typeface="Courier New" panose="02070309020205020404" pitchFamily="49" charset="0"/>
              </a:rPr>
              <a:t>image_label</a:t>
            </a:r>
            <a:r>
              <a:rPr lang="en-US" sz="1200" dirty="0">
                <a:latin typeface="Courier New" panose="02070309020205020404" pitchFamily="49" charset="0"/>
                <a:ea typeface="宋体" panose="02010600030101010101" pitchFamily="2" charset="-122"/>
                <a:cs typeface="Courier New" panose="02070309020205020404" pitchFamily="49" charset="0"/>
              </a:rPr>
              <a:t>))</a:t>
            </a:r>
          </a:p>
          <a:p>
            <a:endParaRPr lang="en-US" sz="1200" dirty="0">
              <a:latin typeface="Courier New" panose="02070309020205020404" pitchFamily="49" charset="0"/>
              <a:ea typeface="宋体" panose="02010600030101010101" pitchFamily="2" charset="-122"/>
              <a:cs typeface="Courier New" panose="02070309020205020404" pitchFamily="49" charset="0"/>
            </a:endParaRPr>
          </a:p>
          <a:p>
            <a:r>
              <a:rPr lang="en-US" sz="1200" i="1" dirty="0">
                <a:solidFill>
                  <a:srgbClr val="00B050"/>
                </a:solidFill>
                <a:latin typeface="Courier New" panose="02070309020205020404" pitchFamily="49" charset="0"/>
                <a:ea typeface="宋体" panose="02010600030101010101" pitchFamily="2" charset="-122"/>
                <a:cs typeface="Courier New" panose="02070309020205020404" pitchFamily="49" charset="0"/>
              </a:rPr>
              <a:t>#</a:t>
            </a:r>
            <a:r>
              <a:rPr lang="en-US" sz="1200" i="1" dirty="0" err="1">
                <a:solidFill>
                  <a:srgbClr val="00B050"/>
                </a:solidFill>
                <a:latin typeface="Courier New" panose="02070309020205020404" pitchFamily="49" charset="0"/>
                <a:ea typeface="宋体" panose="02010600030101010101" pitchFamily="2" charset="-122"/>
                <a:cs typeface="Courier New" panose="02070309020205020404" pitchFamily="49" charset="0"/>
              </a:rPr>
              <a:t>TFDataset</a:t>
            </a:r>
            <a:r>
              <a:rPr lang="en-US" sz="1200" i="1" dirty="0">
                <a:solidFill>
                  <a:srgbClr val="00B050"/>
                </a:solidFill>
                <a:latin typeface="Courier New" panose="02070309020205020404" pitchFamily="49" charset="0"/>
                <a:ea typeface="宋体" panose="02010600030101010101" pitchFamily="2" charset="-122"/>
                <a:cs typeface="Courier New" panose="02070309020205020404" pitchFamily="49" charset="0"/>
              </a:rPr>
              <a:t> represents a distributed set of elements,</a:t>
            </a:r>
          </a:p>
          <a:p>
            <a:r>
              <a:rPr lang="en-US" sz="1200" i="1" dirty="0">
                <a:solidFill>
                  <a:srgbClr val="00B050"/>
                </a:solidFill>
                <a:latin typeface="Courier New" panose="02070309020205020404" pitchFamily="49" charset="0"/>
                <a:ea typeface="宋体" panose="02010600030101010101" pitchFamily="2" charset="-122"/>
                <a:cs typeface="Courier New" panose="02070309020205020404" pitchFamily="49" charset="0"/>
              </a:rPr>
              <a:t>#in which each element contains one or more </a:t>
            </a:r>
            <a:r>
              <a:rPr lang="en-US" sz="1200" i="1" dirty="0" err="1">
                <a:solidFill>
                  <a:srgbClr val="00B050"/>
                </a:solidFill>
                <a:latin typeface="Courier New" panose="02070309020205020404" pitchFamily="49" charset="0"/>
                <a:ea typeface="宋体" panose="02010600030101010101" pitchFamily="2" charset="-122"/>
                <a:cs typeface="Courier New" panose="02070309020205020404" pitchFamily="49" charset="0"/>
              </a:rPr>
              <a:t>TensorFlow</a:t>
            </a:r>
            <a:r>
              <a:rPr lang="en-US" sz="1200" i="1" dirty="0">
                <a:solidFill>
                  <a:srgbClr val="00B050"/>
                </a:solidFill>
                <a:latin typeface="Courier New" panose="02070309020205020404" pitchFamily="49" charset="0"/>
                <a:ea typeface="宋体" panose="02010600030101010101" pitchFamily="2" charset="-122"/>
                <a:cs typeface="Courier New" panose="02070309020205020404" pitchFamily="49" charset="0"/>
              </a:rPr>
              <a:t> Tensor objects. </a:t>
            </a:r>
          </a:p>
          <a:p>
            <a:r>
              <a:rPr lang="en-US" sz="1200" dirty="0">
                <a:latin typeface="Courier New" panose="02070309020205020404" pitchFamily="49" charset="0"/>
                <a:ea typeface="宋体" panose="02010600030101010101" pitchFamily="2" charset="-122"/>
                <a:cs typeface="Courier New" panose="02070309020205020404" pitchFamily="49" charset="0"/>
              </a:rPr>
              <a:t>dataset = </a:t>
            </a:r>
            <a:r>
              <a:rPr lang="en-US" sz="1200" dirty="0" err="1">
                <a:latin typeface="Courier New" panose="02070309020205020404" pitchFamily="49" charset="0"/>
                <a:ea typeface="宋体" panose="02010600030101010101" pitchFamily="2" charset="-122"/>
                <a:cs typeface="Courier New" panose="02070309020205020404" pitchFamily="49" charset="0"/>
              </a:rPr>
              <a:t>TFDataset.from_rdd</a:t>
            </a:r>
            <a:r>
              <a:rPr lang="en-US" sz="1200" dirty="0">
                <a:latin typeface="Courier New" panose="02070309020205020404" pitchFamily="49" charset="0"/>
                <a:ea typeface="宋体" panose="02010600030101010101" pitchFamily="2" charset="-122"/>
                <a:cs typeface="Courier New" panose="02070309020205020404" pitchFamily="49" charset="0"/>
              </a:rPr>
              <a:t>(</a:t>
            </a:r>
            <a:r>
              <a:rPr lang="en-US" sz="1200" dirty="0" err="1">
                <a:latin typeface="Courier New" panose="02070309020205020404" pitchFamily="49" charset="0"/>
                <a:ea typeface="宋体" panose="02010600030101010101" pitchFamily="2" charset="-122"/>
                <a:cs typeface="Courier New" panose="02070309020205020404" pitchFamily="49" charset="0"/>
              </a:rPr>
              <a:t>train_rdd</a:t>
            </a:r>
            <a:r>
              <a:rPr lang="en-US" sz="1200" dirty="0">
                <a:latin typeface="Courier New" panose="02070309020205020404" pitchFamily="49" charset="0"/>
                <a:ea typeface="宋体" panose="02010600030101010101" pitchFamily="2" charset="-122"/>
                <a:cs typeface="Courier New" panose="02070309020205020404" pitchFamily="49" charset="0"/>
              </a:rPr>
              <a:t>,</a:t>
            </a:r>
          </a:p>
          <a:p>
            <a:r>
              <a:rPr lang="en-US" sz="1200" dirty="0">
                <a:latin typeface="Courier New" panose="02070309020205020404" pitchFamily="49" charset="0"/>
                <a:ea typeface="宋体" panose="02010600030101010101" pitchFamily="2" charset="-122"/>
                <a:cs typeface="Courier New" panose="02070309020205020404" pitchFamily="49" charset="0"/>
              </a:rPr>
              <a:t>                             names=["features", "labels"],</a:t>
            </a:r>
          </a:p>
          <a:p>
            <a:r>
              <a:rPr lang="en-US" sz="1200" dirty="0">
                <a:latin typeface="Courier New" panose="02070309020205020404" pitchFamily="49" charset="0"/>
                <a:ea typeface="宋体" panose="02010600030101010101" pitchFamily="2" charset="-122"/>
                <a:cs typeface="Courier New" panose="02070309020205020404" pitchFamily="49" charset="0"/>
              </a:rPr>
              <a:t>                             shapes=[[28, 28, 1], [1]],</a:t>
            </a:r>
          </a:p>
          <a:p>
            <a:r>
              <a:rPr lang="en-US" sz="1200" dirty="0">
                <a:latin typeface="Courier New" panose="02070309020205020404" pitchFamily="49" charset="0"/>
                <a:ea typeface="宋体" panose="02010600030101010101" pitchFamily="2" charset="-122"/>
                <a:cs typeface="Courier New" panose="02070309020205020404" pitchFamily="49" charset="0"/>
              </a:rPr>
              <a:t>                             types=[tf.float32, tf.int32],</a:t>
            </a:r>
          </a:p>
          <a:p>
            <a:r>
              <a:rPr lang="en-US" sz="1200" dirty="0">
                <a:latin typeface="Courier New" panose="02070309020205020404" pitchFamily="49" charset="0"/>
                <a:ea typeface="宋体" panose="02010600030101010101" pitchFamily="2" charset="-122"/>
                <a:cs typeface="Courier New" panose="02070309020205020404" pitchFamily="49" charset="0"/>
              </a:rPr>
              <a:t>                             </a:t>
            </a:r>
            <a:r>
              <a:rPr lang="en-US" sz="1200" dirty="0" err="1">
                <a:latin typeface="Courier New" panose="02070309020205020404" pitchFamily="49" charset="0"/>
                <a:ea typeface="宋体" panose="02010600030101010101" pitchFamily="2" charset="-122"/>
                <a:cs typeface="Courier New" panose="02070309020205020404" pitchFamily="49" charset="0"/>
              </a:rPr>
              <a:t>batch_size</a:t>
            </a:r>
            <a:r>
              <a:rPr lang="en-US" sz="1200" dirty="0">
                <a:latin typeface="Courier New" panose="02070309020205020404" pitchFamily="49" charset="0"/>
                <a:ea typeface="宋体" panose="02010600030101010101" pitchFamily="2" charset="-122"/>
                <a:cs typeface="Courier New" panose="02070309020205020404" pitchFamily="49" charset="0"/>
              </a:rPr>
              <a:t>=BATCH_SIZE)</a:t>
            </a:r>
          </a:p>
          <a:p>
            <a:endParaRPr lang="en-US" sz="1200" dirty="0">
              <a:latin typeface="Courier New" panose="02070309020205020404" pitchFamily="49" charset="0"/>
              <a:ea typeface="宋体" panose="02010600030101010101" pitchFamily="2" charset="-122"/>
              <a:cs typeface="Courier New" panose="02070309020205020404" pitchFamily="49" charset="0"/>
            </a:endParaRPr>
          </a:p>
        </p:txBody>
      </p:sp>
      <p:sp>
        <p:nvSpPr>
          <p:cNvPr id="4" name="TextBox 3"/>
          <p:cNvSpPr txBox="1"/>
          <p:nvPr/>
        </p:nvSpPr>
        <p:spPr>
          <a:xfrm>
            <a:off x="193289" y="1134231"/>
            <a:ext cx="9080251" cy="369332"/>
          </a:xfrm>
          <a:prstGeom prst="rect">
            <a:avLst/>
          </a:prstGeom>
          <a:noFill/>
        </p:spPr>
        <p:txBody>
          <a:bodyPr wrap="square" rtlCol="0">
            <a:spAutoFit/>
          </a:bodyPr>
          <a:lstStyle/>
          <a:p>
            <a:pPr marL="357188" indent="-357188">
              <a:buFont typeface="+mj-lt"/>
              <a:buAutoNum type="arabicPeriod"/>
            </a:pPr>
            <a:r>
              <a:rPr lang="en-US" b="1" dirty="0"/>
              <a:t>Data wrangling and analysis using </a:t>
            </a:r>
            <a:r>
              <a:rPr lang="en-US" b="1" dirty="0" err="1"/>
              <a:t>PySpark</a:t>
            </a:r>
            <a:endParaRPr lang="en-US" sz="1600" b="1" dirty="0"/>
          </a:p>
        </p:txBody>
      </p:sp>
    </p:spTree>
    <p:extLst>
      <p:ext uri="{BB962C8B-B14F-4D97-AF65-F5344CB8AC3E}">
        <p14:creationId xmlns:p14="http://schemas.microsoft.com/office/powerpoint/2010/main" val="254044299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523220"/>
          </a:xfrm>
          <a:prstGeom prst="rect">
            <a:avLst/>
          </a:prstGeom>
        </p:spPr>
        <p:txBody>
          <a:bodyPr wrap="square">
            <a:spAutoFit/>
          </a:bodyPr>
          <a:lstStyle/>
          <a:p>
            <a:pPr algn="ctr" defTabSz="685256"/>
            <a:r>
              <a:rPr lang="en-US" sz="2800" b="1" dirty="0">
                <a:effectLst>
                  <a:glow rad="127000">
                    <a:srgbClr val="0071C5">
                      <a:alpha val="2000"/>
                    </a:srgbClr>
                  </a:glow>
                </a:effectLst>
                <a:ea typeface="Calibri" panose="020F0502020204030204" pitchFamily="34" charset="0"/>
                <a:cs typeface="Times New Roman" panose="02020603050405020304" pitchFamily="18" charset="0"/>
              </a:rPr>
              <a:t>Distributed </a:t>
            </a:r>
            <a:r>
              <a:rPr lang="en-US" sz="2800" b="1" dirty="0" err="1">
                <a:effectLst>
                  <a:glow rad="127000">
                    <a:srgbClr val="0071C5">
                      <a:alpha val="2000"/>
                    </a:srgbClr>
                  </a:glow>
                </a:effectLst>
                <a:ea typeface="Calibri" panose="020F0502020204030204" pitchFamily="34" charset="0"/>
                <a:cs typeface="Times New Roman" panose="02020603050405020304" pitchFamily="18" charset="0"/>
              </a:rPr>
              <a:t>TensorFlow</a:t>
            </a:r>
            <a:r>
              <a:rPr lang="en-US" sz="2800" b="1" dirty="0">
                <a:effectLst>
                  <a:glow rad="127000">
                    <a:srgbClr val="0071C5">
                      <a:alpha val="2000"/>
                    </a:srgbClr>
                  </a:glow>
                </a:effectLst>
                <a:ea typeface="Calibri" panose="020F0502020204030204" pitchFamily="34" charset="0"/>
                <a:cs typeface="Times New Roman" panose="02020603050405020304" pitchFamily="18" charset="0"/>
              </a:rPr>
              <a:t> on Spark in Analytics Zoo </a:t>
            </a:r>
            <a:endParaRPr lang="en-US" sz="1400" kern="0" dirty="0">
              <a:solidFill>
                <a:srgbClr val="FFA300"/>
              </a:solidFill>
              <a:ea typeface="Intel Clear Light" panose="020B0404020203020204" pitchFamily="34" charset="0"/>
              <a:cs typeface="Intel Clear Light" panose="020B0404020203020204" pitchFamily="34" charset="0"/>
            </a:endParaRPr>
          </a:p>
        </p:txBody>
      </p:sp>
      <p:sp>
        <p:nvSpPr>
          <p:cNvPr id="3" name="Text Box 1"/>
          <p:cNvSpPr txBox="1"/>
          <p:nvPr/>
        </p:nvSpPr>
        <p:spPr>
          <a:xfrm>
            <a:off x="601812" y="1640350"/>
            <a:ext cx="7802717" cy="22557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a:latin typeface="Courier New" panose="02070309020205020404" pitchFamily="49" charset="0"/>
                <a:ea typeface="宋体" panose="02010600030101010101" pitchFamily="2" charset="-122"/>
                <a:cs typeface="Courier New" panose="02070309020205020404" pitchFamily="49" charset="0"/>
              </a:rPr>
              <a:t>import </a:t>
            </a:r>
            <a:r>
              <a:rPr lang="en-US" sz="1200" dirty="0" err="1">
                <a:latin typeface="Courier New" panose="02070309020205020404" pitchFamily="49" charset="0"/>
                <a:ea typeface="宋体" panose="02010600030101010101" pitchFamily="2" charset="-122"/>
                <a:cs typeface="Courier New" panose="02070309020205020404" pitchFamily="49" charset="0"/>
              </a:rPr>
              <a:t>tensorflow</a:t>
            </a:r>
            <a:r>
              <a:rPr lang="en-US" sz="1200" dirty="0">
                <a:latin typeface="Courier New" panose="02070309020205020404" pitchFamily="49" charset="0"/>
                <a:ea typeface="宋体" panose="02010600030101010101" pitchFamily="2" charset="-122"/>
                <a:cs typeface="Courier New" panose="02070309020205020404" pitchFamily="49" charset="0"/>
              </a:rPr>
              <a:t> as </a:t>
            </a:r>
            <a:r>
              <a:rPr lang="en-US" sz="1200" dirty="0" err="1">
                <a:latin typeface="Courier New" panose="02070309020205020404" pitchFamily="49" charset="0"/>
                <a:ea typeface="宋体" panose="02010600030101010101" pitchFamily="2" charset="-122"/>
                <a:cs typeface="Courier New" panose="02070309020205020404" pitchFamily="49" charset="0"/>
              </a:rPr>
              <a:t>tf</a:t>
            </a:r>
            <a:endParaRPr lang="en-US" sz="1200" dirty="0">
              <a:latin typeface="Courier New" panose="02070309020205020404" pitchFamily="49" charset="0"/>
              <a:ea typeface="宋体" panose="02010600030101010101" pitchFamily="2" charset="-122"/>
              <a:cs typeface="Courier New" panose="02070309020205020404" pitchFamily="49" charset="0"/>
            </a:endParaRPr>
          </a:p>
          <a:p>
            <a:endParaRPr lang="en-US" sz="1200" dirty="0">
              <a:latin typeface="Courier New" panose="02070309020205020404" pitchFamily="49" charset="0"/>
              <a:ea typeface="宋体" panose="02010600030101010101" pitchFamily="2" charset="-122"/>
              <a:cs typeface="Courier New" panose="02070309020205020404" pitchFamily="49" charset="0"/>
            </a:endParaRPr>
          </a:p>
          <a:p>
            <a:r>
              <a:rPr lang="en-US" sz="1200" dirty="0">
                <a:latin typeface="Courier New" panose="02070309020205020404" pitchFamily="49" charset="0"/>
                <a:ea typeface="宋体" panose="02010600030101010101" pitchFamily="2" charset="-122"/>
                <a:cs typeface="Courier New" panose="02070309020205020404" pitchFamily="49" charset="0"/>
              </a:rPr>
              <a:t>slim = </a:t>
            </a:r>
            <a:r>
              <a:rPr lang="en-US" sz="1200" dirty="0" err="1">
                <a:latin typeface="Courier New" panose="02070309020205020404" pitchFamily="49" charset="0"/>
                <a:ea typeface="宋体" panose="02010600030101010101" pitchFamily="2" charset="-122"/>
                <a:cs typeface="Courier New" panose="02070309020205020404" pitchFamily="49" charset="0"/>
              </a:rPr>
              <a:t>tf.contrib.slim</a:t>
            </a:r>
            <a:endParaRPr lang="en-US" sz="1200" dirty="0">
              <a:latin typeface="Courier New" panose="02070309020205020404" pitchFamily="49" charset="0"/>
              <a:ea typeface="宋体" panose="02010600030101010101" pitchFamily="2" charset="-122"/>
              <a:cs typeface="Courier New" panose="02070309020205020404" pitchFamily="49" charset="0"/>
            </a:endParaRPr>
          </a:p>
          <a:p>
            <a:endParaRPr lang="en-US" sz="1200" dirty="0">
              <a:latin typeface="Courier New" panose="02070309020205020404" pitchFamily="49" charset="0"/>
              <a:ea typeface="宋体" panose="02010600030101010101" pitchFamily="2" charset="-122"/>
              <a:cs typeface="Courier New" panose="02070309020205020404" pitchFamily="49" charset="0"/>
            </a:endParaRPr>
          </a:p>
          <a:p>
            <a:r>
              <a:rPr lang="en-US" sz="1200" dirty="0">
                <a:latin typeface="Courier New" panose="02070309020205020404" pitchFamily="49" charset="0"/>
                <a:ea typeface="宋体" panose="02010600030101010101" pitchFamily="2" charset="-122"/>
                <a:cs typeface="Courier New" panose="02070309020205020404" pitchFamily="49" charset="0"/>
              </a:rPr>
              <a:t>images, labels = </a:t>
            </a:r>
            <a:r>
              <a:rPr lang="en-US" sz="1200" dirty="0" err="1">
                <a:latin typeface="Courier New" panose="02070309020205020404" pitchFamily="49" charset="0"/>
                <a:ea typeface="宋体" panose="02010600030101010101" pitchFamily="2" charset="-122"/>
                <a:cs typeface="Courier New" panose="02070309020205020404" pitchFamily="49" charset="0"/>
              </a:rPr>
              <a:t>dataset.tensors</a:t>
            </a:r>
            <a:endParaRPr lang="en-US" sz="1200" dirty="0">
              <a:latin typeface="Courier New" panose="02070309020205020404" pitchFamily="49" charset="0"/>
              <a:ea typeface="宋体" panose="02010600030101010101" pitchFamily="2" charset="-122"/>
              <a:cs typeface="Courier New" panose="02070309020205020404" pitchFamily="49" charset="0"/>
            </a:endParaRPr>
          </a:p>
          <a:p>
            <a:r>
              <a:rPr lang="en-US" sz="1200" dirty="0">
                <a:latin typeface="Courier New" panose="02070309020205020404" pitchFamily="49" charset="0"/>
                <a:ea typeface="宋体" panose="02010600030101010101" pitchFamily="2" charset="-122"/>
                <a:cs typeface="Courier New" panose="02070309020205020404" pitchFamily="49" charset="0"/>
              </a:rPr>
              <a:t>labels = </a:t>
            </a:r>
            <a:r>
              <a:rPr lang="en-US" sz="1200" dirty="0" err="1">
                <a:latin typeface="Courier New" panose="02070309020205020404" pitchFamily="49" charset="0"/>
                <a:ea typeface="宋体" panose="02010600030101010101" pitchFamily="2" charset="-122"/>
                <a:cs typeface="Courier New" panose="02070309020205020404" pitchFamily="49" charset="0"/>
              </a:rPr>
              <a:t>tf.squeeze</a:t>
            </a:r>
            <a:r>
              <a:rPr lang="en-US" sz="1200" dirty="0">
                <a:latin typeface="Courier New" panose="02070309020205020404" pitchFamily="49" charset="0"/>
                <a:ea typeface="宋体" panose="02010600030101010101" pitchFamily="2" charset="-122"/>
                <a:cs typeface="Courier New" panose="02070309020205020404" pitchFamily="49" charset="0"/>
              </a:rPr>
              <a:t>(labels)</a:t>
            </a:r>
          </a:p>
          <a:p>
            <a:r>
              <a:rPr lang="en-US" sz="1200" dirty="0">
                <a:latin typeface="Courier New" panose="02070309020205020404" pitchFamily="49" charset="0"/>
                <a:ea typeface="宋体" panose="02010600030101010101" pitchFamily="2" charset="-122"/>
                <a:cs typeface="Courier New" panose="02070309020205020404" pitchFamily="49" charset="0"/>
              </a:rPr>
              <a:t>with </a:t>
            </a:r>
            <a:r>
              <a:rPr lang="en-US" sz="1200" dirty="0" err="1">
                <a:latin typeface="Courier New" panose="02070309020205020404" pitchFamily="49" charset="0"/>
                <a:ea typeface="宋体" panose="02010600030101010101" pitchFamily="2" charset="-122"/>
                <a:cs typeface="Courier New" panose="02070309020205020404" pitchFamily="49" charset="0"/>
              </a:rPr>
              <a:t>slim.arg_scope</a:t>
            </a:r>
            <a:r>
              <a:rPr lang="en-US" sz="1200" dirty="0">
                <a:latin typeface="Courier New" panose="02070309020205020404" pitchFamily="49" charset="0"/>
                <a:ea typeface="宋体" panose="02010600030101010101" pitchFamily="2" charset="-122"/>
                <a:cs typeface="Courier New" panose="02070309020205020404" pitchFamily="49" charset="0"/>
              </a:rPr>
              <a:t>(</a:t>
            </a:r>
            <a:r>
              <a:rPr lang="en-US" sz="1200" dirty="0" err="1">
                <a:latin typeface="Courier New" panose="02070309020205020404" pitchFamily="49" charset="0"/>
                <a:ea typeface="宋体" panose="02010600030101010101" pitchFamily="2" charset="-122"/>
                <a:cs typeface="Courier New" panose="02070309020205020404" pitchFamily="49" charset="0"/>
              </a:rPr>
              <a:t>lenet.lenet_arg_scope</a:t>
            </a:r>
            <a:r>
              <a:rPr lang="en-US" sz="1200" dirty="0">
                <a:latin typeface="Courier New" panose="02070309020205020404" pitchFamily="49" charset="0"/>
                <a:ea typeface="宋体" panose="02010600030101010101" pitchFamily="2" charset="-122"/>
                <a:cs typeface="Courier New" panose="02070309020205020404" pitchFamily="49" charset="0"/>
              </a:rPr>
              <a:t>()):</a:t>
            </a:r>
          </a:p>
          <a:p>
            <a:r>
              <a:rPr lang="en-US" sz="1200" dirty="0">
                <a:latin typeface="Courier New" panose="02070309020205020404" pitchFamily="49" charset="0"/>
                <a:ea typeface="宋体" panose="02010600030101010101" pitchFamily="2" charset="-122"/>
                <a:cs typeface="Courier New" panose="02070309020205020404" pitchFamily="49" charset="0"/>
              </a:rPr>
              <a:t>     logits, </a:t>
            </a:r>
            <a:r>
              <a:rPr lang="en-US" sz="1200" dirty="0" err="1">
                <a:latin typeface="Courier New" panose="02070309020205020404" pitchFamily="49" charset="0"/>
                <a:ea typeface="宋体" panose="02010600030101010101" pitchFamily="2" charset="-122"/>
                <a:cs typeface="Courier New" panose="02070309020205020404" pitchFamily="49" charset="0"/>
              </a:rPr>
              <a:t>end_points</a:t>
            </a:r>
            <a:r>
              <a:rPr lang="en-US" sz="1200" dirty="0">
                <a:latin typeface="Courier New" panose="02070309020205020404" pitchFamily="49" charset="0"/>
                <a:ea typeface="宋体" panose="02010600030101010101" pitchFamily="2" charset="-122"/>
                <a:cs typeface="Courier New" panose="02070309020205020404" pitchFamily="49" charset="0"/>
              </a:rPr>
              <a:t> = </a:t>
            </a:r>
            <a:r>
              <a:rPr lang="en-US" sz="1200" dirty="0" err="1">
                <a:latin typeface="Courier New" panose="02070309020205020404" pitchFamily="49" charset="0"/>
                <a:ea typeface="宋体" panose="02010600030101010101" pitchFamily="2" charset="-122"/>
                <a:cs typeface="Courier New" panose="02070309020205020404" pitchFamily="49" charset="0"/>
              </a:rPr>
              <a:t>lenet.lenet</a:t>
            </a:r>
            <a:r>
              <a:rPr lang="en-US" sz="1200" dirty="0">
                <a:latin typeface="Courier New" panose="02070309020205020404" pitchFamily="49" charset="0"/>
                <a:ea typeface="宋体" panose="02010600030101010101" pitchFamily="2" charset="-122"/>
                <a:cs typeface="Courier New" panose="02070309020205020404" pitchFamily="49" charset="0"/>
              </a:rPr>
              <a:t>(images, </a:t>
            </a:r>
            <a:r>
              <a:rPr lang="en-US" sz="1200" dirty="0" err="1">
                <a:latin typeface="Courier New" panose="02070309020205020404" pitchFamily="49" charset="0"/>
                <a:ea typeface="宋体" panose="02010600030101010101" pitchFamily="2" charset="-122"/>
                <a:cs typeface="Courier New" panose="02070309020205020404" pitchFamily="49" charset="0"/>
              </a:rPr>
              <a:t>num_classes</a:t>
            </a:r>
            <a:r>
              <a:rPr lang="en-US" sz="1200" dirty="0">
                <a:latin typeface="Courier New" panose="02070309020205020404" pitchFamily="49" charset="0"/>
                <a:ea typeface="宋体" panose="02010600030101010101" pitchFamily="2" charset="-122"/>
                <a:cs typeface="Courier New" panose="02070309020205020404" pitchFamily="49" charset="0"/>
              </a:rPr>
              <a:t>=10, </a:t>
            </a:r>
            <a:r>
              <a:rPr lang="en-US" sz="1200" dirty="0" err="1">
                <a:latin typeface="Courier New" panose="02070309020205020404" pitchFamily="49" charset="0"/>
                <a:ea typeface="宋体" panose="02010600030101010101" pitchFamily="2" charset="-122"/>
                <a:cs typeface="Courier New" panose="02070309020205020404" pitchFamily="49" charset="0"/>
              </a:rPr>
              <a:t>is_training</a:t>
            </a:r>
            <a:r>
              <a:rPr lang="en-US" sz="1200" dirty="0">
                <a:latin typeface="Courier New" panose="02070309020205020404" pitchFamily="49" charset="0"/>
                <a:ea typeface="宋体" panose="02010600030101010101" pitchFamily="2" charset="-122"/>
                <a:cs typeface="Courier New" panose="02070309020205020404" pitchFamily="49" charset="0"/>
              </a:rPr>
              <a:t>=True)</a:t>
            </a:r>
          </a:p>
          <a:p>
            <a:endParaRPr lang="en-US" sz="1200" dirty="0">
              <a:latin typeface="Courier New" panose="02070309020205020404" pitchFamily="49" charset="0"/>
              <a:ea typeface="宋体" panose="02010600030101010101" pitchFamily="2" charset="-122"/>
              <a:cs typeface="Courier New" panose="02070309020205020404" pitchFamily="49" charset="0"/>
            </a:endParaRPr>
          </a:p>
          <a:p>
            <a:r>
              <a:rPr lang="en-US" sz="1200" dirty="0">
                <a:latin typeface="Courier New" panose="02070309020205020404" pitchFamily="49" charset="0"/>
                <a:ea typeface="宋体" panose="02010600030101010101" pitchFamily="2" charset="-122"/>
                <a:cs typeface="Courier New" panose="02070309020205020404" pitchFamily="49" charset="0"/>
              </a:rPr>
              <a:t>loss = </a:t>
            </a:r>
            <a:r>
              <a:rPr lang="en-US" sz="1200" dirty="0" err="1">
                <a:latin typeface="Courier New" panose="02070309020205020404" pitchFamily="49" charset="0"/>
                <a:ea typeface="宋体" panose="02010600030101010101" pitchFamily="2" charset="-122"/>
                <a:cs typeface="Courier New" panose="02070309020205020404" pitchFamily="49" charset="0"/>
              </a:rPr>
              <a:t>tf.reduce_mean</a:t>
            </a:r>
            <a:r>
              <a:rPr lang="en-US" sz="1200" dirty="0">
                <a:latin typeface="Courier New" panose="02070309020205020404" pitchFamily="49" charset="0"/>
                <a:ea typeface="宋体" panose="02010600030101010101" pitchFamily="2" charset="-122"/>
                <a:cs typeface="Courier New" panose="02070309020205020404" pitchFamily="49" charset="0"/>
              </a:rPr>
              <a:t>(</a:t>
            </a:r>
            <a:r>
              <a:rPr lang="en-US" sz="1200" dirty="0" err="1">
                <a:latin typeface="Courier New" panose="02070309020205020404" pitchFamily="49" charset="0"/>
                <a:ea typeface="宋体" panose="02010600030101010101" pitchFamily="2" charset="-122"/>
                <a:cs typeface="Courier New" panose="02070309020205020404" pitchFamily="49" charset="0"/>
              </a:rPr>
              <a:t>tf.losses.sparse_softmax_cross_entropy</a:t>
            </a:r>
            <a:r>
              <a:rPr lang="en-US" sz="1200" dirty="0">
                <a:latin typeface="Courier New" panose="02070309020205020404" pitchFamily="49" charset="0"/>
                <a:ea typeface="宋体" panose="02010600030101010101" pitchFamily="2" charset="-122"/>
                <a:cs typeface="Courier New" panose="02070309020205020404" pitchFamily="49" charset="0"/>
              </a:rPr>
              <a:t>(logits=logits, labels=labels))</a:t>
            </a:r>
          </a:p>
        </p:txBody>
      </p:sp>
      <p:sp>
        <p:nvSpPr>
          <p:cNvPr id="4" name="TextBox 3"/>
          <p:cNvSpPr txBox="1"/>
          <p:nvPr/>
        </p:nvSpPr>
        <p:spPr>
          <a:xfrm>
            <a:off x="193289" y="1134231"/>
            <a:ext cx="9080251" cy="369332"/>
          </a:xfrm>
          <a:prstGeom prst="rect">
            <a:avLst/>
          </a:prstGeom>
          <a:noFill/>
        </p:spPr>
        <p:txBody>
          <a:bodyPr wrap="square" rtlCol="0">
            <a:spAutoFit/>
          </a:bodyPr>
          <a:lstStyle/>
          <a:p>
            <a:pPr marL="357188" indent="-357188">
              <a:buFont typeface="+mj-lt"/>
              <a:buAutoNum type="arabicPeriod" startAt="2"/>
            </a:pPr>
            <a:r>
              <a:rPr lang="en-US" b="1" dirty="0"/>
              <a:t>Deep learning model development using </a:t>
            </a:r>
            <a:r>
              <a:rPr lang="en-US" b="1" dirty="0" err="1"/>
              <a:t>TensorFlow</a:t>
            </a:r>
            <a:endParaRPr lang="en-US" sz="1600" b="1" dirty="0"/>
          </a:p>
        </p:txBody>
      </p:sp>
    </p:spTree>
    <p:extLst>
      <p:ext uri="{BB962C8B-B14F-4D97-AF65-F5344CB8AC3E}">
        <p14:creationId xmlns:p14="http://schemas.microsoft.com/office/powerpoint/2010/main" val="25480715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523220"/>
          </a:xfrm>
          <a:prstGeom prst="rect">
            <a:avLst/>
          </a:prstGeom>
        </p:spPr>
        <p:txBody>
          <a:bodyPr wrap="square">
            <a:spAutoFit/>
          </a:bodyPr>
          <a:lstStyle/>
          <a:p>
            <a:pPr algn="ctr" defTabSz="685256"/>
            <a:r>
              <a:rPr lang="en-US" sz="2800" b="1" dirty="0">
                <a:effectLst>
                  <a:glow rad="127000">
                    <a:srgbClr val="0071C5">
                      <a:alpha val="2000"/>
                    </a:srgbClr>
                  </a:glow>
                </a:effectLst>
                <a:ea typeface="Calibri" panose="020F0502020204030204" pitchFamily="34" charset="0"/>
                <a:cs typeface="Times New Roman" panose="02020603050405020304" pitchFamily="18" charset="0"/>
              </a:rPr>
              <a:t>Distributed </a:t>
            </a:r>
            <a:r>
              <a:rPr lang="en-US" sz="2800" b="1" dirty="0" err="1">
                <a:effectLst>
                  <a:glow rad="127000">
                    <a:srgbClr val="0071C5">
                      <a:alpha val="2000"/>
                    </a:srgbClr>
                  </a:glow>
                </a:effectLst>
                <a:ea typeface="Calibri" panose="020F0502020204030204" pitchFamily="34" charset="0"/>
                <a:cs typeface="Times New Roman" panose="02020603050405020304" pitchFamily="18" charset="0"/>
              </a:rPr>
              <a:t>TensorFlow</a:t>
            </a:r>
            <a:r>
              <a:rPr lang="en-US" sz="2800" b="1" dirty="0">
                <a:effectLst>
                  <a:glow rad="127000">
                    <a:srgbClr val="0071C5">
                      <a:alpha val="2000"/>
                    </a:srgbClr>
                  </a:glow>
                </a:effectLst>
                <a:ea typeface="Calibri" panose="020F0502020204030204" pitchFamily="34" charset="0"/>
                <a:cs typeface="Times New Roman" panose="02020603050405020304" pitchFamily="18" charset="0"/>
              </a:rPr>
              <a:t> on Spark in Analytics Zoo </a:t>
            </a:r>
            <a:endParaRPr lang="en-US" sz="1400" kern="0" dirty="0">
              <a:solidFill>
                <a:srgbClr val="FFA300"/>
              </a:solidFill>
              <a:ea typeface="Intel Clear Light" panose="020B0404020203020204" pitchFamily="34" charset="0"/>
              <a:cs typeface="Intel Clear Light" panose="020B0404020203020204" pitchFamily="34" charset="0"/>
            </a:endParaRPr>
          </a:p>
        </p:txBody>
      </p:sp>
      <p:sp>
        <p:nvSpPr>
          <p:cNvPr id="3" name="Text Box 1"/>
          <p:cNvSpPr txBox="1"/>
          <p:nvPr/>
        </p:nvSpPr>
        <p:spPr>
          <a:xfrm>
            <a:off x="601812" y="1640350"/>
            <a:ext cx="7802717" cy="119826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a:latin typeface="Courier New" panose="02070309020205020404" pitchFamily="49" charset="0"/>
                <a:ea typeface="宋体" panose="02010600030101010101" pitchFamily="2" charset="-122"/>
                <a:cs typeface="Courier New" panose="02070309020205020404" pitchFamily="49" charset="0"/>
              </a:rPr>
              <a:t>from zoo.pipeline.api.net import </a:t>
            </a:r>
            <a:r>
              <a:rPr lang="en-US" sz="1200" dirty="0" err="1">
                <a:latin typeface="Courier New" panose="02070309020205020404" pitchFamily="49" charset="0"/>
                <a:ea typeface="宋体" panose="02010600030101010101" pitchFamily="2" charset="-122"/>
                <a:cs typeface="Courier New" panose="02070309020205020404" pitchFamily="49" charset="0"/>
              </a:rPr>
              <a:t>TFOptimizer</a:t>
            </a:r>
            <a:endParaRPr lang="en-US" sz="1200" dirty="0">
              <a:latin typeface="Courier New" panose="02070309020205020404" pitchFamily="49" charset="0"/>
              <a:ea typeface="宋体" panose="02010600030101010101" pitchFamily="2" charset="-122"/>
              <a:cs typeface="Courier New" panose="02070309020205020404" pitchFamily="49" charset="0"/>
            </a:endParaRPr>
          </a:p>
          <a:p>
            <a:r>
              <a:rPr lang="en-US" sz="1200" dirty="0">
                <a:latin typeface="Courier New" panose="02070309020205020404" pitchFamily="49" charset="0"/>
                <a:ea typeface="宋体" panose="02010600030101010101" pitchFamily="2" charset="-122"/>
                <a:cs typeface="Courier New" panose="02070309020205020404" pitchFamily="49" charset="0"/>
              </a:rPr>
              <a:t>from </a:t>
            </a:r>
            <a:r>
              <a:rPr lang="en-US" sz="1200" dirty="0" err="1">
                <a:latin typeface="Courier New" panose="02070309020205020404" pitchFamily="49" charset="0"/>
                <a:ea typeface="宋体" panose="02010600030101010101" pitchFamily="2" charset="-122"/>
                <a:cs typeface="Courier New" panose="02070309020205020404" pitchFamily="49" charset="0"/>
              </a:rPr>
              <a:t>bigdl.optim.optimizer</a:t>
            </a:r>
            <a:r>
              <a:rPr lang="en-US" sz="1200" dirty="0">
                <a:latin typeface="Courier New" panose="02070309020205020404" pitchFamily="49" charset="0"/>
                <a:ea typeface="宋体" panose="02010600030101010101" pitchFamily="2" charset="-122"/>
                <a:cs typeface="Courier New" panose="02070309020205020404" pitchFamily="49" charset="0"/>
              </a:rPr>
              <a:t> import </a:t>
            </a:r>
            <a:r>
              <a:rPr lang="en-US" sz="1200" dirty="0" err="1">
                <a:latin typeface="Courier New" panose="02070309020205020404" pitchFamily="49" charset="0"/>
                <a:ea typeface="宋体" panose="02010600030101010101" pitchFamily="2" charset="-122"/>
                <a:cs typeface="Courier New" panose="02070309020205020404" pitchFamily="49" charset="0"/>
              </a:rPr>
              <a:t>MaxIteration</a:t>
            </a:r>
            <a:r>
              <a:rPr lang="en-US" sz="1200" dirty="0">
                <a:latin typeface="Courier New" panose="02070309020205020404" pitchFamily="49" charset="0"/>
                <a:ea typeface="宋体" panose="02010600030101010101" pitchFamily="2" charset="-122"/>
                <a:cs typeface="Courier New" panose="02070309020205020404" pitchFamily="49" charset="0"/>
              </a:rPr>
              <a:t>, Adam, </a:t>
            </a:r>
            <a:r>
              <a:rPr lang="en-US" sz="1200" dirty="0" err="1">
                <a:latin typeface="Courier New" panose="02070309020205020404" pitchFamily="49" charset="0"/>
                <a:ea typeface="宋体" panose="02010600030101010101" pitchFamily="2" charset="-122"/>
                <a:cs typeface="Courier New" panose="02070309020205020404" pitchFamily="49" charset="0"/>
              </a:rPr>
              <a:t>MaxEpoch</a:t>
            </a:r>
            <a:r>
              <a:rPr lang="en-US" sz="1200" dirty="0">
                <a:latin typeface="Courier New" panose="02070309020205020404" pitchFamily="49" charset="0"/>
                <a:ea typeface="宋体" panose="02010600030101010101" pitchFamily="2" charset="-122"/>
                <a:cs typeface="Courier New" panose="02070309020205020404" pitchFamily="49" charset="0"/>
              </a:rPr>
              <a:t>, </a:t>
            </a:r>
            <a:r>
              <a:rPr lang="en-US" sz="1200" dirty="0" err="1">
                <a:latin typeface="Courier New" panose="02070309020205020404" pitchFamily="49" charset="0"/>
                <a:ea typeface="宋体" panose="02010600030101010101" pitchFamily="2" charset="-122"/>
                <a:cs typeface="Courier New" panose="02070309020205020404" pitchFamily="49" charset="0"/>
              </a:rPr>
              <a:t>TrainSummary</a:t>
            </a:r>
            <a:endParaRPr lang="en-US" sz="1200" dirty="0">
              <a:latin typeface="Courier New" panose="02070309020205020404" pitchFamily="49" charset="0"/>
              <a:ea typeface="宋体" panose="02010600030101010101" pitchFamily="2" charset="-122"/>
              <a:cs typeface="Courier New" panose="02070309020205020404" pitchFamily="49" charset="0"/>
            </a:endParaRPr>
          </a:p>
          <a:p>
            <a:endParaRPr lang="en-US" sz="1200" dirty="0">
              <a:latin typeface="Courier New" panose="02070309020205020404" pitchFamily="49" charset="0"/>
              <a:ea typeface="宋体" panose="02010600030101010101" pitchFamily="2" charset="-122"/>
              <a:cs typeface="Courier New" panose="02070309020205020404" pitchFamily="49" charset="0"/>
            </a:endParaRPr>
          </a:p>
          <a:p>
            <a:r>
              <a:rPr lang="en-US" sz="1200" dirty="0">
                <a:latin typeface="Courier New" panose="02070309020205020404" pitchFamily="49" charset="0"/>
                <a:ea typeface="宋体" panose="02010600030101010101" pitchFamily="2" charset="-122"/>
                <a:cs typeface="Courier New" panose="02070309020205020404" pitchFamily="49" charset="0"/>
              </a:rPr>
              <a:t>optimizer = </a:t>
            </a:r>
            <a:r>
              <a:rPr lang="en-US" sz="1200" dirty="0" err="1">
                <a:latin typeface="Courier New" panose="02070309020205020404" pitchFamily="49" charset="0"/>
                <a:ea typeface="宋体" panose="02010600030101010101" pitchFamily="2" charset="-122"/>
                <a:cs typeface="Courier New" panose="02070309020205020404" pitchFamily="49" charset="0"/>
              </a:rPr>
              <a:t>TFOptimizer.from_loss</a:t>
            </a:r>
            <a:r>
              <a:rPr lang="en-US" sz="1200" dirty="0">
                <a:latin typeface="Courier New" panose="02070309020205020404" pitchFamily="49" charset="0"/>
                <a:ea typeface="宋体" panose="02010600030101010101" pitchFamily="2" charset="-122"/>
                <a:cs typeface="Courier New" panose="02070309020205020404" pitchFamily="49" charset="0"/>
              </a:rPr>
              <a:t>(loss, Adam(1e-3))</a:t>
            </a:r>
          </a:p>
          <a:p>
            <a:r>
              <a:rPr lang="en-US" sz="1200" dirty="0" err="1">
                <a:latin typeface="Courier New" panose="02070309020205020404" pitchFamily="49" charset="0"/>
                <a:ea typeface="宋体" panose="02010600030101010101" pitchFamily="2" charset="-122"/>
                <a:cs typeface="Courier New" panose="02070309020205020404" pitchFamily="49" charset="0"/>
              </a:rPr>
              <a:t>optimizer.set_train_summary</a:t>
            </a:r>
            <a:r>
              <a:rPr lang="en-US" sz="1200" dirty="0">
                <a:latin typeface="Courier New" panose="02070309020205020404" pitchFamily="49" charset="0"/>
                <a:ea typeface="宋体" panose="02010600030101010101" pitchFamily="2" charset="-122"/>
                <a:cs typeface="Courier New" panose="02070309020205020404" pitchFamily="49" charset="0"/>
              </a:rPr>
              <a:t>(</a:t>
            </a:r>
            <a:r>
              <a:rPr lang="en-US" sz="1200" dirty="0" err="1">
                <a:latin typeface="Courier New" panose="02070309020205020404" pitchFamily="49" charset="0"/>
                <a:ea typeface="宋体" panose="02010600030101010101" pitchFamily="2" charset="-122"/>
                <a:cs typeface="Courier New" panose="02070309020205020404" pitchFamily="49" charset="0"/>
              </a:rPr>
              <a:t>TrainSummary</a:t>
            </a:r>
            <a:r>
              <a:rPr lang="en-US" sz="1200" dirty="0">
                <a:latin typeface="Courier New" panose="02070309020205020404" pitchFamily="49" charset="0"/>
                <a:ea typeface="宋体" panose="02010600030101010101" pitchFamily="2" charset="-122"/>
                <a:cs typeface="Courier New" panose="02070309020205020404" pitchFamily="49" charset="0"/>
              </a:rPr>
              <a:t>("/</a:t>
            </a:r>
            <a:r>
              <a:rPr lang="en-US" sz="1200" dirty="0" err="1">
                <a:latin typeface="Courier New" panose="02070309020205020404" pitchFamily="49" charset="0"/>
                <a:ea typeface="宋体" panose="02010600030101010101" pitchFamily="2" charset="-122"/>
                <a:cs typeface="Courier New" panose="02070309020205020404" pitchFamily="49" charset="0"/>
              </a:rPr>
              <a:t>tmp</a:t>
            </a:r>
            <a:r>
              <a:rPr lang="en-US" sz="1200" dirty="0">
                <a:latin typeface="Courier New" panose="02070309020205020404" pitchFamily="49" charset="0"/>
                <a:ea typeface="宋体" panose="02010600030101010101" pitchFamily="2" charset="-122"/>
                <a:cs typeface="Courier New" panose="02070309020205020404" pitchFamily="49" charset="0"/>
              </a:rPr>
              <a:t>/</a:t>
            </a:r>
            <a:r>
              <a:rPr lang="en-US" sz="1200" dirty="0" err="1">
                <a:latin typeface="Courier New" panose="02070309020205020404" pitchFamily="49" charset="0"/>
                <a:ea typeface="宋体" panose="02010600030101010101" pitchFamily="2" charset="-122"/>
                <a:cs typeface="Courier New" panose="02070309020205020404" pitchFamily="49" charset="0"/>
              </a:rPr>
              <a:t>az_lenet</a:t>
            </a:r>
            <a:r>
              <a:rPr lang="en-US" sz="1200" dirty="0">
                <a:latin typeface="Courier New" panose="02070309020205020404" pitchFamily="49" charset="0"/>
                <a:ea typeface="宋体" panose="02010600030101010101" pitchFamily="2" charset="-122"/>
                <a:cs typeface="Courier New" panose="02070309020205020404" pitchFamily="49" charset="0"/>
              </a:rPr>
              <a:t>", "</a:t>
            </a:r>
            <a:r>
              <a:rPr lang="en-US" sz="1200" dirty="0" err="1">
                <a:latin typeface="Courier New" panose="02070309020205020404" pitchFamily="49" charset="0"/>
                <a:ea typeface="宋体" panose="02010600030101010101" pitchFamily="2" charset="-122"/>
                <a:cs typeface="Courier New" panose="02070309020205020404" pitchFamily="49" charset="0"/>
              </a:rPr>
              <a:t>lenet</a:t>
            </a:r>
            <a:r>
              <a:rPr lang="en-US" sz="1200" dirty="0">
                <a:latin typeface="Courier New" panose="02070309020205020404" pitchFamily="49" charset="0"/>
                <a:ea typeface="宋体" panose="02010600030101010101" pitchFamily="2" charset="-122"/>
                <a:cs typeface="Courier New" panose="02070309020205020404" pitchFamily="49" charset="0"/>
              </a:rPr>
              <a:t>"))</a:t>
            </a:r>
          </a:p>
          <a:p>
            <a:r>
              <a:rPr lang="en-US" sz="1200" dirty="0" err="1">
                <a:latin typeface="Courier New" panose="02070309020205020404" pitchFamily="49" charset="0"/>
                <a:ea typeface="宋体" panose="02010600030101010101" pitchFamily="2" charset="-122"/>
                <a:cs typeface="Courier New" panose="02070309020205020404" pitchFamily="49" charset="0"/>
              </a:rPr>
              <a:t>optimizer.optimize</a:t>
            </a:r>
            <a:r>
              <a:rPr lang="en-US" sz="1200" dirty="0">
                <a:latin typeface="Courier New" panose="02070309020205020404" pitchFamily="49" charset="0"/>
                <a:ea typeface="宋体" panose="02010600030101010101" pitchFamily="2" charset="-122"/>
                <a:cs typeface="Courier New" panose="02070309020205020404" pitchFamily="49" charset="0"/>
              </a:rPr>
              <a:t>(</a:t>
            </a:r>
            <a:r>
              <a:rPr lang="en-US" sz="1200" dirty="0" err="1">
                <a:latin typeface="Courier New" panose="02070309020205020404" pitchFamily="49" charset="0"/>
                <a:ea typeface="宋体" panose="02010600030101010101" pitchFamily="2" charset="-122"/>
                <a:cs typeface="Courier New" panose="02070309020205020404" pitchFamily="49" charset="0"/>
              </a:rPr>
              <a:t>end_trigger</a:t>
            </a:r>
            <a:r>
              <a:rPr lang="en-US" sz="1200" dirty="0">
                <a:latin typeface="Courier New" panose="02070309020205020404" pitchFamily="49" charset="0"/>
                <a:ea typeface="宋体" panose="02010600030101010101" pitchFamily="2" charset="-122"/>
                <a:cs typeface="Courier New" panose="02070309020205020404" pitchFamily="49" charset="0"/>
              </a:rPr>
              <a:t>=</a:t>
            </a:r>
            <a:r>
              <a:rPr lang="en-US" sz="1200" dirty="0" err="1">
                <a:latin typeface="Courier New" panose="02070309020205020404" pitchFamily="49" charset="0"/>
                <a:ea typeface="宋体" panose="02010600030101010101" pitchFamily="2" charset="-122"/>
                <a:cs typeface="Courier New" panose="02070309020205020404" pitchFamily="49" charset="0"/>
              </a:rPr>
              <a:t>MaxEpoch</a:t>
            </a:r>
            <a:r>
              <a:rPr lang="en-US" sz="1200" dirty="0">
                <a:latin typeface="Courier New" panose="02070309020205020404" pitchFamily="49" charset="0"/>
                <a:ea typeface="宋体" panose="02010600030101010101" pitchFamily="2" charset="-122"/>
                <a:cs typeface="Courier New" panose="02070309020205020404" pitchFamily="49" charset="0"/>
              </a:rPr>
              <a:t>(5))</a:t>
            </a:r>
          </a:p>
        </p:txBody>
      </p:sp>
      <p:sp>
        <p:nvSpPr>
          <p:cNvPr id="4" name="TextBox 3"/>
          <p:cNvSpPr txBox="1"/>
          <p:nvPr/>
        </p:nvSpPr>
        <p:spPr>
          <a:xfrm>
            <a:off x="193289" y="1134231"/>
            <a:ext cx="9080251" cy="369332"/>
          </a:xfrm>
          <a:prstGeom prst="rect">
            <a:avLst/>
          </a:prstGeom>
          <a:noFill/>
        </p:spPr>
        <p:txBody>
          <a:bodyPr wrap="square" rtlCol="0">
            <a:spAutoFit/>
          </a:bodyPr>
          <a:lstStyle/>
          <a:p>
            <a:pPr marL="357188" indent="-357188">
              <a:buFont typeface="+mj-lt"/>
              <a:buAutoNum type="arabicPeriod" startAt="3"/>
            </a:pPr>
            <a:r>
              <a:rPr lang="en-US" b="1" dirty="0"/>
              <a:t>Distributed training on Spark and </a:t>
            </a:r>
            <a:r>
              <a:rPr lang="en-US" b="1" dirty="0" err="1"/>
              <a:t>BigDL</a:t>
            </a:r>
            <a:endParaRPr lang="en-US" sz="1600" b="1" dirty="0"/>
          </a:p>
        </p:txBody>
      </p:sp>
    </p:spTree>
    <p:extLst>
      <p:ext uri="{BB962C8B-B14F-4D97-AF65-F5344CB8AC3E}">
        <p14:creationId xmlns:p14="http://schemas.microsoft.com/office/powerpoint/2010/main" val="11978482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21C3DA40-8140-0045-9F8F-D3F21F02C63F}"/>
              </a:ext>
            </a:extLst>
          </p:cNvPr>
          <p:cNvSpPr>
            <a:spLocks noGrp="1" noChangeArrowheads="1"/>
          </p:cNvSpPr>
          <p:nvPr>
            <p:ph type="title"/>
          </p:nvPr>
        </p:nvSpPr>
        <p:spPr>
          <a:xfrm>
            <a:off x="457200" y="323284"/>
            <a:ext cx="8229600" cy="857250"/>
          </a:xfrm>
        </p:spPr>
        <p:txBody>
          <a:bodyPr/>
          <a:lstStyle/>
          <a:p>
            <a:pPr algn="l" defTabSz="457200"/>
            <a:r>
              <a:rPr lang="en-US" altLang="en-US" sz="3000" kern="1200" spc="-1" dirty="0">
                <a:solidFill>
                  <a:schemeClr val="tx1"/>
                </a:solidFill>
                <a:latin typeface="Calibri"/>
                <a:ea typeface="+mn-ea"/>
                <a:cs typeface="Calibri"/>
              </a:rPr>
              <a:t>Building and Deploying with </a:t>
            </a:r>
            <a:r>
              <a:rPr lang="en-US" altLang="en-US" sz="3000" kern="1200" spc="-1" dirty="0" err="1">
                <a:solidFill>
                  <a:schemeClr val="tx1"/>
                </a:solidFill>
                <a:latin typeface="Calibri"/>
                <a:ea typeface="+mn-ea"/>
                <a:cs typeface="Calibri"/>
              </a:rPr>
              <a:t>BigDL</a:t>
            </a:r>
            <a:r>
              <a:rPr lang="en-US" altLang="en-US" sz="3000" kern="1200" spc="-1" dirty="0">
                <a:solidFill>
                  <a:schemeClr val="tx1"/>
                </a:solidFill>
                <a:latin typeface="Calibri"/>
                <a:ea typeface="+mn-ea"/>
                <a:cs typeface="Calibri"/>
              </a:rPr>
              <a:t>/Analytics Zoo</a:t>
            </a:r>
          </a:p>
        </p:txBody>
      </p:sp>
      <p:sp>
        <p:nvSpPr>
          <p:cNvPr id="17410" name="Content Placeholder 2">
            <a:extLst>
              <a:ext uri="{FF2B5EF4-FFF2-40B4-BE49-F238E27FC236}">
                <a16:creationId xmlns:a16="http://schemas.microsoft.com/office/drawing/2014/main" id="{D61050C7-BE4B-0045-901E-03A699316F22}"/>
              </a:ext>
            </a:extLst>
          </p:cNvPr>
          <p:cNvSpPr>
            <a:spLocks noGrp="1" noChangeArrowheads="1"/>
          </p:cNvSpPr>
          <p:nvPr>
            <p:ph idx="1"/>
          </p:nvPr>
        </p:nvSpPr>
        <p:spPr>
          <a:xfrm>
            <a:off x="2771775" y="4323620"/>
            <a:ext cx="3649266" cy="342900"/>
          </a:xfrm>
        </p:spPr>
        <p:txBody>
          <a:bodyPr>
            <a:normAutofit fontScale="77500" lnSpcReduction="20000"/>
          </a:bodyPr>
          <a:lstStyle/>
          <a:p>
            <a:pPr marL="0" indent="0" algn="ctr">
              <a:buNone/>
            </a:pPr>
            <a:r>
              <a:rPr lang="en-US" altLang="en-US">
                <a:hlinkClick r:id="rId3"/>
              </a:rPr>
              <a:t>http://software.intel.com/bigdl/build</a:t>
            </a:r>
            <a:r>
              <a:rPr lang="en-US" altLang="en-US"/>
              <a:t> </a:t>
            </a:r>
          </a:p>
          <a:p>
            <a:pPr marL="0" indent="0" algn="ctr">
              <a:buNone/>
            </a:pPr>
            <a:endParaRPr lang="en-US" altLang="en-US"/>
          </a:p>
        </p:txBody>
      </p:sp>
      <p:pic>
        <p:nvPicPr>
          <p:cNvPr id="17411" name="Picture 43">
            <a:extLst>
              <a:ext uri="{FF2B5EF4-FFF2-40B4-BE49-F238E27FC236}">
                <a16:creationId xmlns:a16="http://schemas.microsoft.com/office/drawing/2014/main" id="{DD778462-7220-9842-8230-08EDE181A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55" y="1123220"/>
            <a:ext cx="7592020" cy="305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Content Placeholder 2">
            <a:extLst>
              <a:ext uri="{FF2B5EF4-FFF2-40B4-BE49-F238E27FC236}">
                <a16:creationId xmlns:a16="http://schemas.microsoft.com/office/drawing/2014/main" id="{15A6D006-454D-7C49-BF3F-39FF4702F005}"/>
              </a:ext>
            </a:extLst>
          </p:cNvPr>
          <p:cNvSpPr txBox="1">
            <a:spLocks/>
          </p:cNvSpPr>
          <p:nvPr/>
        </p:nvSpPr>
        <p:spPr bwMode="auto">
          <a:xfrm>
            <a:off x="7229475" y="4666520"/>
            <a:ext cx="1220391"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288" tIns="14288" rIns="14288" bIns="14288"/>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lgn="ctr">
              <a:buNone/>
              <a:defRPr/>
            </a:pPr>
            <a:r>
              <a:rPr lang="en-US" sz="1350" i="1" kern="0" dirty="0">
                <a:solidFill>
                  <a:srgbClr val="FFC000"/>
                </a:solidFill>
              </a:rPr>
              <a:t>Not a Full List </a:t>
            </a:r>
          </a:p>
          <a:p>
            <a:pPr marL="0" indent="0" algn="ctr">
              <a:buNone/>
              <a:defRPr/>
            </a:pPr>
            <a:endParaRPr lang="en-US" sz="1350" kern="0" dirty="0"/>
          </a:p>
        </p:txBody>
      </p:sp>
    </p:spTree>
    <p:extLst>
      <p:ext uri="{BB962C8B-B14F-4D97-AF65-F5344CB8AC3E}">
        <p14:creationId xmlns:p14="http://schemas.microsoft.com/office/powerpoint/2010/main" val="832626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769441"/>
          </a:xfrm>
          <a:prstGeom prst="rect">
            <a:avLst/>
          </a:prstGeom>
        </p:spPr>
        <p:txBody>
          <a:bodyPr wrap="square">
            <a:spAutoFit/>
          </a:bodyPr>
          <a:lstStyle/>
          <a:p>
            <a:pPr algn="ctr" defTabSz="685256"/>
            <a:r>
              <a:rPr lang="en-US" sz="4400" b="1" dirty="0">
                <a:effectLst>
                  <a:glow rad="127000">
                    <a:srgbClr val="0071C5">
                      <a:alpha val="2000"/>
                    </a:srgbClr>
                  </a:glow>
                </a:effectLst>
                <a:ea typeface="Calibri" panose="020F0502020204030204" pitchFamily="34" charset="0"/>
                <a:cs typeface="Times New Roman" panose="02020603050405020304" pitchFamily="18" charset="0"/>
              </a:rPr>
              <a:t>Agenda</a:t>
            </a:r>
            <a:endParaRPr lang="en-US" sz="2400" kern="0" dirty="0">
              <a:solidFill>
                <a:srgbClr val="FFA300"/>
              </a:solidFill>
              <a:ea typeface="Intel Clear Light" panose="020B0404020203020204" pitchFamily="34" charset="0"/>
              <a:cs typeface="Intel Clear Light" panose="020B0404020203020204" pitchFamily="34" charset="0"/>
            </a:endParaRPr>
          </a:p>
        </p:txBody>
      </p:sp>
      <p:sp>
        <p:nvSpPr>
          <p:cNvPr id="3" name="TextBox 2"/>
          <p:cNvSpPr txBox="1"/>
          <p:nvPr/>
        </p:nvSpPr>
        <p:spPr>
          <a:xfrm>
            <a:off x="193289" y="1317111"/>
            <a:ext cx="8684012" cy="3816429"/>
          </a:xfrm>
          <a:prstGeom prst="rect">
            <a:avLst/>
          </a:prstGeom>
          <a:noFill/>
        </p:spPr>
        <p:txBody>
          <a:bodyPr wrap="square" rtlCol="0">
            <a:spAutoFit/>
          </a:bodyPr>
          <a:lstStyle/>
          <a:p>
            <a:pPr marL="177800" indent="-177800">
              <a:buFont typeface="Arial" panose="020B0604020202020204" pitchFamily="34" charset="0"/>
              <a:buChar char="•"/>
            </a:pPr>
            <a:r>
              <a:rPr lang="en-US" sz="2000" b="1" dirty="0">
                <a:solidFill>
                  <a:schemeClr val="tx1">
                    <a:lumMod val="50000"/>
                  </a:schemeClr>
                </a:solidFill>
              </a:rPr>
              <a:t>Why deep learning</a:t>
            </a:r>
            <a:endParaRPr lang="en-US" sz="1400" b="1" dirty="0">
              <a:solidFill>
                <a:schemeClr val="tx1">
                  <a:lumMod val="50000"/>
                </a:schemeClr>
              </a:solidFill>
            </a:endParaRPr>
          </a:p>
          <a:p>
            <a:pPr marL="177800" indent="-177800">
              <a:buFont typeface="Arial" panose="020B0604020202020204" pitchFamily="34" charset="0"/>
              <a:buChar char="•"/>
            </a:pPr>
            <a:r>
              <a:rPr lang="zh-CN" altLang="en-US" sz="2000" b="1" dirty="0">
                <a:solidFill>
                  <a:schemeClr val="tx1">
                    <a:lumMod val="50000"/>
                  </a:schemeClr>
                </a:solidFill>
              </a:rPr>
              <a:t> </a:t>
            </a:r>
            <a:endParaRPr lang="en-US" sz="1400" b="1" dirty="0">
              <a:solidFill>
                <a:schemeClr val="tx1">
                  <a:lumMod val="50000"/>
                </a:schemeClr>
              </a:solidFill>
            </a:endParaRPr>
          </a:p>
          <a:p>
            <a:pPr marL="177800" indent="-177800">
              <a:buFont typeface="Arial" panose="020B0604020202020204" pitchFamily="34" charset="0"/>
              <a:buChar char="•"/>
            </a:pPr>
            <a:r>
              <a:rPr lang="en-US" sz="2000" b="1" dirty="0">
                <a:solidFill>
                  <a:schemeClr val="tx1">
                    <a:lumMod val="50000"/>
                  </a:schemeClr>
                </a:solidFill>
              </a:rPr>
              <a:t>Analytics Zoo</a:t>
            </a:r>
            <a:r>
              <a:rPr lang="en-US" altLang="zh-CN" sz="2000" b="1" dirty="0">
                <a:solidFill>
                  <a:schemeClr val="tx1">
                    <a:lumMod val="50000"/>
                  </a:schemeClr>
                </a:solidFill>
              </a:rPr>
              <a:t>/</a:t>
            </a:r>
            <a:r>
              <a:rPr lang="en-US" sz="2000" b="1" dirty="0" err="1">
                <a:solidFill>
                  <a:schemeClr val="tx1">
                    <a:lumMod val="50000"/>
                  </a:schemeClr>
                </a:solidFill>
              </a:rPr>
              <a:t>BigDL</a:t>
            </a:r>
            <a:r>
              <a:rPr lang="en-US" sz="2000" b="1" dirty="0">
                <a:solidFill>
                  <a:schemeClr val="tx1">
                    <a:lumMod val="50000"/>
                  </a:schemeClr>
                </a:solidFill>
              </a:rPr>
              <a:t> on Apache Spark</a:t>
            </a:r>
            <a:endParaRPr lang="en-US" sz="1400" b="1" dirty="0">
              <a:solidFill>
                <a:schemeClr val="tx1">
                  <a:lumMod val="50000"/>
                </a:schemeClr>
              </a:solidFill>
            </a:endParaRPr>
          </a:p>
          <a:p>
            <a:pPr marL="177800" indent="-177800">
              <a:buFont typeface="Arial" panose="020B0604020202020204" pitchFamily="34" charset="0"/>
              <a:buChar char="•"/>
            </a:pPr>
            <a:r>
              <a:rPr lang="en-US" sz="2000" b="1" dirty="0">
                <a:solidFill>
                  <a:schemeClr val="tx1">
                    <a:lumMod val="50000"/>
                  </a:schemeClr>
                </a:solidFill>
              </a:rPr>
              <a:t> </a:t>
            </a:r>
            <a:endParaRPr lang="en-US" sz="1400" b="1" dirty="0"/>
          </a:p>
          <a:p>
            <a:pPr marL="177800" indent="-177800">
              <a:buFont typeface="Arial" panose="020B0604020202020204" pitchFamily="34" charset="0"/>
              <a:buChar char="•"/>
            </a:pPr>
            <a:r>
              <a:rPr lang="en-US" sz="2000" b="1" dirty="0"/>
              <a:t>Analytics Zoo solution</a:t>
            </a:r>
          </a:p>
          <a:p>
            <a:pPr marL="814388" lvl="2" indent="-177800">
              <a:buFont typeface="Arial" panose="020B0604020202020204" pitchFamily="34" charset="0"/>
              <a:buChar char="•"/>
            </a:pPr>
            <a:r>
              <a:rPr lang="en-US" sz="1600" b="1" dirty="0" err="1"/>
              <a:t>Baosight</a:t>
            </a:r>
            <a:r>
              <a:rPr lang="en-US" sz="1600" b="1" dirty="0"/>
              <a:t> </a:t>
            </a:r>
          </a:p>
          <a:p>
            <a:pPr marL="814388" lvl="2" indent="-177800">
              <a:buFont typeface="Arial" panose="020B0604020202020204" pitchFamily="34" charset="0"/>
              <a:buChar char="•"/>
            </a:pPr>
            <a:r>
              <a:rPr lang="en-US" sz="1600" b="1" dirty="0" err="1"/>
              <a:t>TravelSky</a:t>
            </a:r>
            <a:endParaRPr lang="en-US" sz="1600" b="1" dirty="0"/>
          </a:p>
          <a:p>
            <a:pPr marL="179388" lvl="1"/>
            <a:endParaRPr lang="en-US" sz="1400" b="1" dirty="0"/>
          </a:p>
          <a:p>
            <a:pPr marL="177800" indent="-177800">
              <a:buFont typeface="Arial" panose="020B0604020202020204" pitchFamily="34" charset="0"/>
              <a:buChar char="•"/>
            </a:pPr>
            <a:r>
              <a:rPr lang="en-US" altLang="zh-CN" sz="2000" b="1" dirty="0">
                <a:solidFill>
                  <a:schemeClr val="tx1">
                    <a:lumMod val="50000"/>
                  </a:schemeClr>
                </a:solidFill>
              </a:rPr>
              <a:t>Notebook</a:t>
            </a:r>
            <a:r>
              <a:rPr lang="zh-CN" altLang="en-US" sz="2000" b="1" dirty="0">
                <a:solidFill>
                  <a:schemeClr val="tx1">
                    <a:lumMod val="50000"/>
                  </a:schemeClr>
                </a:solidFill>
              </a:rPr>
              <a:t> </a:t>
            </a:r>
            <a:r>
              <a:rPr lang="en-US" altLang="zh-CN" sz="2000" b="1" dirty="0">
                <a:solidFill>
                  <a:schemeClr val="tx1">
                    <a:lumMod val="50000"/>
                  </a:schemeClr>
                </a:solidFill>
              </a:rPr>
              <a:t>using</a:t>
            </a:r>
            <a:r>
              <a:rPr lang="zh-CN" altLang="en-US" sz="2000" b="1" dirty="0">
                <a:solidFill>
                  <a:schemeClr val="tx1">
                    <a:lumMod val="50000"/>
                  </a:schemeClr>
                </a:solidFill>
              </a:rPr>
              <a:t> </a:t>
            </a:r>
            <a:r>
              <a:rPr lang="en-US" altLang="zh-CN" sz="2000" b="1" dirty="0">
                <a:solidFill>
                  <a:schemeClr val="tx1">
                    <a:lumMod val="50000"/>
                  </a:schemeClr>
                </a:solidFill>
              </a:rPr>
              <a:t>public</a:t>
            </a:r>
            <a:r>
              <a:rPr lang="zh-CN" altLang="en-US" sz="2000" b="1" dirty="0">
                <a:solidFill>
                  <a:schemeClr val="tx1">
                    <a:lumMod val="50000"/>
                  </a:schemeClr>
                </a:solidFill>
              </a:rPr>
              <a:t> </a:t>
            </a:r>
            <a:r>
              <a:rPr lang="en-US" altLang="zh-CN" sz="2000" b="1" dirty="0">
                <a:solidFill>
                  <a:schemeClr val="tx1">
                    <a:lumMod val="50000"/>
                  </a:schemeClr>
                </a:solidFill>
              </a:rPr>
              <a:t>data</a:t>
            </a:r>
          </a:p>
          <a:p>
            <a:pPr marL="177800" indent="-177800">
              <a:buFont typeface="Arial" panose="020B0604020202020204" pitchFamily="34" charset="0"/>
              <a:buChar char="•"/>
            </a:pPr>
            <a:endParaRPr lang="en-US" sz="2000" b="1" dirty="0">
              <a:solidFill>
                <a:schemeClr val="tx1">
                  <a:lumMod val="50000"/>
                </a:schemeClr>
              </a:solidFill>
            </a:endParaRPr>
          </a:p>
          <a:p>
            <a:pPr marL="177800" indent="-177800">
              <a:buFont typeface="Arial" panose="020B0604020202020204" pitchFamily="34" charset="0"/>
              <a:buChar char="•"/>
            </a:pPr>
            <a:r>
              <a:rPr lang="en-US" sz="2000" b="1" dirty="0">
                <a:solidFill>
                  <a:schemeClr val="tx1">
                    <a:lumMod val="50000"/>
                  </a:schemeClr>
                </a:solidFill>
              </a:rPr>
              <a:t>Takeaways</a:t>
            </a:r>
          </a:p>
          <a:p>
            <a:pPr marL="177800" indent="-177800">
              <a:buFont typeface="Arial" panose="020B0604020202020204" pitchFamily="34" charset="0"/>
              <a:buChar char="•"/>
            </a:pPr>
            <a:endParaRPr lang="en-US" sz="2000" b="1" dirty="0"/>
          </a:p>
          <a:p>
            <a:pPr marL="177800" indent="-177800">
              <a:buFont typeface="Arial" panose="020B0604020202020204" pitchFamily="34" charset="0"/>
              <a:buChar char="•"/>
            </a:pPr>
            <a:endParaRPr lang="en-US" sz="1600" b="1" dirty="0"/>
          </a:p>
        </p:txBody>
      </p:sp>
    </p:spTree>
    <p:extLst>
      <p:ext uri="{BB962C8B-B14F-4D97-AF65-F5344CB8AC3E}">
        <p14:creationId xmlns:p14="http://schemas.microsoft.com/office/powerpoint/2010/main" val="223009651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769441"/>
          </a:xfrm>
          <a:prstGeom prst="rect">
            <a:avLst/>
          </a:prstGeom>
        </p:spPr>
        <p:txBody>
          <a:bodyPr wrap="square">
            <a:spAutoFit/>
          </a:bodyPr>
          <a:lstStyle/>
          <a:p>
            <a:pPr algn="ctr" defTabSz="685256"/>
            <a:r>
              <a:rPr lang="en-US" sz="4400" b="1" dirty="0">
                <a:effectLst>
                  <a:glow rad="127000">
                    <a:srgbClr val="0071C5">
                      <a:alpha val="2000"/>
                    </a:srgbClr>
                  </a:glow>
                </a:effectLst>
                <a:ea typeface="Calibri" panose="020F0502020204030204" pitchFamily="34" charset="0"/>
                <a:cs typeface="Times New Roman" panose="02020603050405020304" pitchFamily="18" charset="0"/>
              </a:rPr>
              <a:t>Anomaly Detection</a:t>
            </a:r>
            <a:r>
              <a:rPr lang="zh-CN" altLang="en-US" sz="4400" b="1" dirty="0">
                <a:effectLst>
                  <a:glow rad="127000">
                    <a:srgbClr val="0071C5">
                      <a:alpha val="2000"/>
                    </a:srgbClr>
                  </a:glow>
                </a:effectLst>
                <a:ea typeface="Calibri" panose="020F0502020204030204" pitchFamily="34" charset="0"/>
                <a:cs typeface="Times New Roman" panose="02020603050405020304" pitchFamily="18" charset="0"/>
              </a:rPr>
              <a:t> </a:t>
            </a:r>
            <a:r>
              <a:rPr lang="en-US" altLang="zh-CN" sz="4400" b="1" dirty="0">
                <a:effectLst>
                  <a:glow rad="127000">
                    <a:srgbClr val="0071C5">
                      <a:alpha val="2000"/>
                    </a:srgbClr>
                  </a:glow>
                </a:effectLst>
                <a:ea typeface="Calibri" panose="020F0502020204030204" pitchFamily="34" charset="0"/>
                <a:cs typeface="Times New Roman" panose="02020603050405020304" pitchFamily="18" charset="0"/>
              </a:rPr>
              <a:t>at</a:t>
            </a:r>
            <a:r>
              <a:rPr lang="zh-CN" altLang="en-US" sz="4400" b="1" dirty="0">
                <a:effectLst>
                  <a:glow rad="127000">
                    <a:srgbClr val="0071C5">
                      <a:alpha val="2000"/>
                    </a:srgbClr>
                  </a:glow>
                </a:effectLst>
                <a:ea typeface="Calibri" panose="020F0502020204030204" pitchFamily="34" charset="0"/>
                <a:cs typeface="Times New Roman" panose="02020603050405020304" pitchFamily="18" charset="0"/>
              </a:rPr>
              <a:t> </a:t>
            </a:r>
            <a:r>
              <a:rPr lang="en-US" altLang="zh-CN" sz="4400" b="1" dirty="0" err="1">
                <a:effectLst>
                  <a:glow rad="127000">
                    <a:srgbClr val="0071C5">
                      <a:alpha val="2000"/>
                    </a:srgbClr>
                  </a:glow>
                </a:effectLst>
                <a:ea typeface="Calibri" panose="020F0502020204030204" pitchFamily="34" charset="0"/>
                <a:cs typeface="Times New Roman" panose="02020603050405020304" pitchFamily="18" charset="0"/>
              </a:rPr>
              <a:t>Baosight</a:t>
            </a:r>
            <a:endParaRPr lang="en-US" sz="2400" kern="0" dirty="0">
              <a:solidFill>
                <a:srgbClr val="FFA300"/>
              </a:solidFill>
              <a:ea typeface="Intel Clear Light" panose="020B0404020203020204" pitchFamily="34" charset="0"/>
              <a:cs typeface="Intel Clear Light" panose="020B0404020203020204" pitchFamily="34" charset="0"/>
            </a:endParaRPr>
          </a:p>
        </p:txBody>
      </p:sp>
      <p:sp>
        <p:nvSpPr>
          <p:cNvPr id="3" name="TextBox 2"/>
          <p:cNvSpPr txBox="1"/>
          <p:nvPr/>
        </p:nvSpPr>
        <p:spPr>
          <a:xfrm>
            <a:off x="263628" y="1035757"/>
            <a:ext cx="4519387" cy="3385542"/>
          </a:xfrm>
          <a:prstGeom prst="rect">
            <a:avLst/>
          </a:prstGeom>
          <a:noFill/>
        </p:spPr>
        <p:txBody>
          <a:bodyPr wrap="square" rtlCol="0">
            <a:spAutoFit/>
          </a:bodyPr>
          <a:lstStyle/>
          <a:p>
            <a:pPr marL="177800" indent="-177800">
              <a:buFont typeface="Arial" panose="020B0604020202020204" pitchFamily="34" charset="0"/>
              <a:buChar char="•"/>
            </a:pPr>
            <a:r>
              <a:rPr lang="en-US" altLang="zh-CN" sz="2000" dirty="0"/>
              <a:t>Massive amount of time</a:t>
            </a:r>
            <a:r>
              <a:rPr lang="zh-CN" altLang="en-US" sz="2000" dirty="0"/>
              <a:t> </a:t>
            </a:r>
            <a:r>
              <a:rPr lang="en-US" altLang="zh-CN" sz="2000" dirty="0"/>
              <a:t>series</a:t>
            </a:r>
            <a:r>
              <a:rPr lang="zh-CN" altLang="en-US" sz="2000" dirty="0"/>
              <a:t> </a:t>
            </a:r>
            <a:r>
              <a:rPr lang="en-US" altLang="zh-CN" sz="2000" dirty="0"/>
              <a:t>intelligent</a:t>
            </a:r>
            <a:r>
              <a:rPr lang="zh-CN" altLang="en-US" sz="2000" dirty="0"/>
              <a:t> </a:t>
            </a:r>
            <a:r>
              <a:rPr lang="en-US" altLang="zh-CN" sz="2000" dirty="0"/>
              <a:t>maintenance</a:t>
            </a:r>
            <a:r>
              <a:rPr lang="zh-CN" altLang="en-US" sz="2000" dirty="0"/>
              <a:t> </a:t>
            </a:r>
            <a:r>
              <a:rPr lang="en-US" altLang="zh-CN" sz="2000" dirty="0"/>
              <a:t>data</a:t>
            </a:r>
            <a:r>
              <a:rPr lang="zh-CN" altLang="en-US" sz="2000" dirty="0"/>
              <a:t> </a:t>
            </a:r>
            <a:r>
              <a:rPr lang="en-US" altLang="zh-CN" sz="2000" dirty="0"/>
              <a:t>for</a:t>
            </a:r>
            <a:r>
              <a:rPr lang="zh-CN" altLang="en-US" sz="2000" dirty="0"/>
              <a:t> </a:t>
            </a:r>
            <a:r>
              <a:rPr lang="en-US" altLang="zh-CN" sz="2000" dirty="0"/>
              <a:t>machines</a:t>
            </a:r>
            <a:r>
              <a:rPr lang="zh-CN" altLang="en-US" sz="2000" dirty="0"/>
              <a:t> </a:t>
            </a:r>
            <a:r>
              <a:rPr lang="en-US" altLang="zh-CN" sz="2000" dirty="0"/>
              <a:t>in</a:t>
            </a:r>
            <a:r>
              <a:rPr lang="zh-CN" altLang="en-US" sz="2000" dirty="0"/>
              <a:t> </a:t>
            </a:r>
            <a:r>
              <a:rPr lang="en-US" altLang="zh-CN" sz="2000" dirty="0"/>
              <a:t>manufactory</a:t>
            </a:r>
            <a:r>
              <a:rPr lang="zh-CN" altLang="en-US" sz="2000" dirty="0"/>
              <a:t> </a:t>
            </a:r>
            <a:r>
              <a:rPr lang="en-US" altLang="zh-CN" sz="2000" dirty="0"/>
              <a:t>industry</a:t>
            </a:r>
          </a:p>
          <a:p>
            <a:pPr marL="177800" indent="-177800">
              <a:buFont typeface="Arial" panose="020B0604020202020204" pitchFamily="34" charset="0"/>
              <a:buChar char="•"/>
            </a:pPr>
            <a:endParaRPr lang="en-US" altLang="zh-CN" sz="2000" dirty="0"/>
          </a:p>
          <a:p>
            <a:pPr marL="177800" indent="-177800">
              <a:buFont typeface="Arial" panose="020B0604020202020204" pitchFamily="34" charset="0"/>
              <a:buChar char="•"/>
            </a:pPr>
            <a:r>
              <a:rPr lang="en-US" altLang="zh-CN" sz="2000" dirty="0"/>
              <a:t>Save</a:t>
            </a:r>
            <a:r>
              <a:rPr lang="zh-CN" altLang="en-US" sz="2000" dirty="0"/>
              <a:t> </a:t>
            </a:r>
            <a:r>
              <a:rPr lang="en-US" altLang="zh-CN" sz="2000" dirty="0"/>
              <a:t>cost</a:t>
            </a:r>
            <a:r>
              <a:rPr lang="zh-CN" altLang="en-US" sz="2000" dirty="0"/>
              <a:t> </a:t>
            </a:r>
            <a:r>
              <a:rPr lang="en-US" altLang="zh-CN" sz="2000" dirty="0"/>
              <a:t>for</a:t>
            </a:r>
            <a:r>
              <a:rPr lang="zh-CN" altLang="en-US" sz="2000" dirty="0"/>
              <a:t> </a:t>
            </a:r>
            <a:r>
              <a:rPr lang="en-US" altLang="zh-CN" sz="2000" dirty="0"/>
              <a:t>regular</a:t>
            </a:r>
            <a:r>
              <a:rPr lang="zh-CN" altLang="en-US" sz="2000" dirty="0"/>
              <a:t> </a:t>
            </a:r>
            <a:r>
              <a:rPr lang="en-US" altLang="zh-CN" sz="2000" dirty="0"/>
              <a:t>maintenance</a:t>
            </a:r>
            <a:r>
              <a:rPr lang="zh-CN" altLang="en-US" sz="2000" dirty="0"/>
              <a:t> </a:t>
            </a:r>
            <a:endParaRPr lang="en-US" altLang="zh-CN" sz="2000" dirty="0"/>
          </a:p>
          <a:p>
            <a:pPr marL="177800" indent="-177800">
              <a:buFont typeface="Arial" panose="020B0604020202020204" pitchFamily="34" charset="0"/>
              <a:buChar char="•"/>
            </a:pPr>
            <a:endParaRPr lang="en-US" altLang="zh-CN" sz="2000" dirty="0"/>
          </a:p>
          <a:p>
            <a:pPr marL="177800" indent="-177800">
              <a:buFont typeface="Arial" panose="020B0604020202020204" pitchFamily="34" charset="0"/>
              <a:buChar char="•"/>
            </a:pPr>
            <a:r>
              <a:rPr lang="en-US" sz="2000" dirty="0"/>
              <a:t>Give </a:t>
            </a:r>
            <a:r>
              <a:rPr lang="en-US" altLang="zh-CN" sz="2000" dirty="0"/>
              <a:t>alarms</a:t>
            </a:r>
            <a:r>
              <a:rPr lang="zh-CN" altLang="en-US" sz="2000" dirty="0"/>
              <a:t> </a:t>
            </a:r>
            <a:r>
              <a:rPr lang="en-US" altLang="zh-CN" sz="2000" dirty="0"/>
              <a:t>before</a:t>
            </a:r>
            <a:r>
              <a:rPr lang="zh-CN" altLang="en-US" sz="2000" dirty="0"/>
              <a:t> </a:t>
            </a:r>
            <a:r>
              <a:rPr lang="en-US" altLang="zh-CN" sz="2000" dirty="0"/>
              <a:t>the</a:t>
            </a:r>
            <a:r>
              <a:rPr lang="zh-CN" altLang="en-US" sz="2000" dirty="0"/>
              <a:t> </a:t>
            </a:r>
            <a:r>
              <a:rPr lang="en-US" altLang="zh-CN" sz="2000" dirty="0"/>
              <a:t>machine</a:t>
            </a:r>
            <a:r>
              <a:rPr lang="zh-CN" altLang="en-US" sz="2000" dirty="0"/>
              <a:t> </a:t>
            </a:r>
            <a:r>
              <a:rPr lang="en-US" altLang="zh-CN" sz="2000" dirty="0"/>
              <a:t>fails</a:t>
            </a:r>
          </a:p>
          <a:p>
            <a:pPr marL="177800" indent="-177800">
              <a:buFont typeface="Arial" panose="020B0604020202020204" pitchFamily="34" charset="0"/>
              <a:buChar char="•"/>
            </a:pPr>
            <a:endParaRPr lang="en-US" altLang="zh-CN" sz="2000" dirty="0"/>
          </a:p>
          <a:p>
            <a:pPr marL="177800" indent="-177800">
              <a:buFont typeface="Arial" panose="020B0604020202020204" pitchFamily="34" charset="0"/>
              <a:buChar char="•"/>
            </a:pPr>
            <a:r>
              <a:rPr lang="en-US" sz="2000" dirty="0"/>
              <a:t>Unsupervised learning</a:t>
            </a:r>
            <a:endParaRPr lang="en-US" altLang="zh-CN" sz="2000" b="1" dirty="0"/>
          </a:p>
          <a:p>
            <a:pPr marL="177800" indent="-177800">
              <a:buFont typeface="Arial" panose="020B0604020202020204" pitchFamily="34" charset="0"/>
              <a:buChar char="•"/>
            </a:pPr>
            <a:endParaRPr lang="en-US" sz="2000" b="1" dirty="0"/>
          </a:p>
          <a:p>
            <a:pPr marL="177800" indent="-177800">
              <a:buFont typeface="Arial" panose="020B0604020202020204" pitchFamily="34" charset="0"/>
              <a:buChar char="•"/>
            </a:pPr>
            <a:endParaRPr lang="en-US" sz="1400" b="1" dirty="0"/>
          </a:p>
        </p:txBody>
      </p:sp>
      <p:pic>
        <p:nvPicPr>
          <p:cNvPr id="5" name="Picture 4">
            <a:extLst>
              <a:ext uri="{FF2B5EF4-FFF2-40B4-BE49-F238E27FC236}">
                <a16:creationId xmlns:a16="http://schemas.microsoft.com/office/drawing/2014/main" id="{9C52B167-52A5-9B41-9655-2B6895332668}"/>
              </a:ext>
            </a:extLst>
          </p:cNvPr>
          <p:cNvPicPr>
            <a:picLocks noChangeAspect="1"/>
          </p:cNvPicPr>
          <p:nvPr/>
        </p:nvPicPr>
        <p:blipFill rotWithShape="1">
          <a:blip r:embed="rId3"/>
          <a:srcRect l="3527"/>
          <a:stretch/>
        </p:blipFill>
        <p:spPr>
          <a:xfrm>
            <a:off x="4933950" y="1035757"/>
            <a:ext cx="4127988" cy="4113046"/>
          </a:xfrm>
          <a:prstGeom prst="rect">
            <a:avLst/>
          </a:prstGeom>
        </p:spPr>
      </p:pic>
      <p:sp>
        <p:nvSpPr>
          <p:cNvPr id="7" name="TextBox 6">
            <a:extLst>
              <a:ext uri="{FF2B5EF4-FFF2-40B4-BE49-F238E27FC236}">
                <a16:creationId xmlns:a16="http://schemas.microsoft.com/office/drawing/2014/main" id="{B6DD113D-1A01-C748-978E-38166602BC8B}"/>
              </a:ext>
            </a:extLst>
          </p:cNvPr>
          <p:cNvSpPr txBox="1"/>
          <p:nvPr/>
        </p:nvSpPr>
        <p:spPr>
          <a:xfrm>
            <a:off x="3141785" y="4897279"/>
            <a:ext cx="5662245" cy="246221"/>
          </a:xfrm>
          <a:prstGeom prst="rect">
            <a:avLst/>
          </a:prstGeom>
          <a:noFill/>
        </p:spPr>
        <p:txBody>
          <a:bodyPr wrap="square" rtlCol="0">
            <a:spAutoFit/>
          </a:bodyPr>
          <a:lstStyle/>
          <a:p>
            <a:r>
              <a:rPr lang="en-US" altLang="zh-CN" sz="1000" dirty="0"/>
              <a:t>Figure</a:t>
            </a:r>
            <a:r>
              <a:rPr lang="zh-CN" altLang="en-US" sz="1000" dirty="0"/>
              <a:t> </a:t>
            </a:r>
            <a:r>
              <a:rPr lang="en-US" altLang="zh-CN" sz="1000" dirty="0"/>
              <a:t>provided</a:t>
            </a:r>
            <a:r>
              <a:rPr lang="zh-CN" altLang="en-US" sz="1000" dirty="0"/>
              <a:t> </a:t>
            </a:r>
            <a:r>
              <a:rPr lang="en-US" altLang="zh-CN" sz="1000" dirty="0"/>
              <a:t>by</a:t>
            </a:r>
            <a:r>
              <a:rPr lang="zh-CN" altLang="en-US" sz="1000" dirty="0"/>
              <a:t> </a:t>
            </a:r>
            <a:r>
              <a:rPr lang="en-US" altLang="zh-CN" sz="1000" dirty="0" err="1"/>
              <a:t>Baosight</a:t>
            </a:r>
            <a:endParaRPr lang="en-US" sz="1000" dirty="0"/>
          </a:p>
        </p:txBody>
      </p:sp>
    </p:spTree>
    <p:extLst>
      <p:ext uri="{BB962C8B-B14F-4D97-AF65-F5344CB8AC3E}">
        <p14:creationId xmlns:p14="http://schemas.microsoft.com/office/powerpoint/2010/main" val="88880506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584775"/>
          </a:xfrm>
          <a:prstGeom prst="rect">
            <a:avLst/>
          </a:prstGeom>
        </p:spPr>
        <p:txBody>
          <a:bodyPr wrap="square">
            <a:spAutoFit/>
          </a:bodyPr>
          <a:lstStyle/>
          <a:p>
            <a:pPr algn="ctr" defTabSz="685256"/>
            <a:r>
              <a:rPr lang="en-US" sz="3200" b="1" dirty="0">
                <a:effectLst>
                  <a:glow rad="127000">
                    <a:srgbClr val="0071C5">
                      <a:alpha val="2000"/>
                    </a:srgbClr>
                  </a:glow>
                </a:effectLst>
                <a:ea typeface="Calibri" panose="020F0502020204030204" pitchFamily="34" charset="0"/>
                <a:cs typeface="Times New Roman" panose="02020603050405020304" pitchFamily="18" charset="0"/>
              </a:rPr>
              <a:t>Analytics Zoo Solution</a:t>
            </a:r>
            <a:endParaRPr lang="en-US" sz="3200" b="1" dirty="0">
              <a:solidFill>
                <a:schemeClr val="accent2">
                  <a:lumMod val="60000"/>
                  <a:lumOff val="40000"/>
                </a:schemeClr>
              </a:solidFill>
              <a:effectLst>
                <a:glow rad="127000">
                  <a:srgbClr val="0071C5">
                    <a:alpha val="2000"/>
                  </a:srgbClr>
                </a:glow>
              </a:effectLst>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412414" y="1619311"/>
            <a:ext cx="8319171" cy="2706504"/>
          </a:xfrm>
          <a:prstGeom prst="rect">
            <a:avLst/>
          </a:prstGeom>
          <a:ln>
            <a:solidFill>
              <a:schemeClr val="tx1">
                <a:lumMod val="85000"/>
              </a:schemeClr>
            </a:solidFill>
          </a:ln>
        </p:spPr>
      </p:pic>
    </p:spTree>
    <p:extLst>
      <p:ext uri="{BB962C8B-B14F-4D97-AF65-F5344CB8AC3E}">
        <p14:creationId xmlns:p14="http://schemas.microsoft.com/office/powerpoint/2010/main" val="155333288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584775"/>
          </a:xfrm>
          <a:prstGeom prst="rect">
            <a:avLst/>
          </a:prstGeom>
        </p:spPr>
        <p:txBody>
          <a:bodyPr wrap="square">
            <a:spAutoFit/>
          </a:bodyPr>
          <a:lstStyle/>
          <a:p>
            <a:pPr algn="ctr" defTabSz="685256"/>
            <a:r>
              <a:rPr lang="en-US" altLang="zh-CN" sz="3200" b="1" dirty="0">
                <a:effectLst>
                  <a:glow rad="127000">
                    <a:srgbClr val="0071C5">
                      <a:alpha val="2000"/>
                    </a:srgbClr>
                  </a:glow>
                </a:effectLst>
                <a:ea typeface="Calibri" panose="020F0502020204030204" pitchFamily="34" charset="0"/>
                <a:cs typeface="Times New Roman" panose="02020603050405020304" pitchFamily="18" charset="0"/>
              </a:rPr>
              <a:t>Feature</a:t>
            </a:r>
            <a:r>
              <a:rPr lang="zh-CN" altLang="en-US" sz="3200" b="1" dirty="0">
                <a:effectLst>
                  <a:glow rad="127000">
                    <a:srgbClr val="0071C5">
                      <a:alpha val="2000"/>
                    </a:srgbClr>
                  </a:glow>
                </a:effectLst>
                <a:ea typeface="Calibri" panose="020F0502020204030204" pitchFamily="34" charset="0"/>
                <a:cs typeface="Times New Roman" panose="02020603050405020304" pitchFamily="18" charset="0"/>
              </a:rPr>
              <a:t> </a:t>
            </a:r>
            <a:r>
              <a:rPr lang="en-US" altLang="zh-CN" sz="3200" b="1" dirty="0">
                <a:effectLst>
                  <a:glow rad="127000">
                    <a:srgbClr val="0071C5">
                      <a:alpha val="2000"/>
                    </a:srgbClr>
                  </a:glow>
                </a:effectLst>
                <a:ea typeface="Calibri" panose="020F0502020204030204" pitchFamily="34" charset="0"/>
                <a:cs typeface="Times New Roman" panose="02020603050405020304" pitchFamily="18" charset="0"/>
              </a:rPr>
              <a:t>extraction</a:t>
            </a:r>
            <a:r>
              <a:rPr lang="zh-CN" altLang="en-US" sz="3200" b="1" dirty="0">
                <a:effectLst>
                  <a:glow rad="127000">
                    <a:srgbClr val="0071C5">
                      <a:alpha val="2000"/>
                    </a:srgbClr>
                  </a:glow>
                </a:effectLst>
                <a:ea typeface="Calibri" panose="020F0502020204030204" pitchFamily="34" charset="0"/>
                <a:cs typeface="Times New Roman" panose="02020603050405020304" pitchFamily="18" charset="0"/>
              </a:rPr>
              <a:t> </a:t>
            </a:r>
            <a:r>
              <a:rPr lang="en-US" altLang="zh-CN" sz="3200" b="1" dirty="0">
                <a:effectLst>
                  <a:glow rad="127000">
                    <a:srgbClr val="0071C5">
                      <a:alpha val="2000"/>
                    </a:srgbClr>
                  </a:glow>
                </a:effectLst>
                <a:ea typeface="Calibri" panose="020F0502020204030204" pitchFamily="34" charset="0"/>
                <a:cs typeface="Times New Roman" panose="02020603050405020304" pitchFamily="18" charset="0"/>
              </a:rPr>
              <a:t>and</a:t>
            </a:r>
            <a:r>
              <a:rPr lang="zh-CN" altLang="en-US" sz="3200" b="1" dirty="0">
                <a:effectLst>
                  <a:glow rad="127000">
                    <a:srgbClr val="0071C5">
                      <a:alpha val="2000"/>
                    </a:srgbClr>
                  </a:glow>
                </a:effectLst>
                <a:ea typeface="Calibri" panose="020F0502020204030204" pitchFamily="34" charset="0"/>
                <a:cs typeface="Times New Roman" panose="02020603050405020304" pitchFamily="18" charset="0"/>
              </a:rPr>
              <a:t> </a:t>
            </a:r>
            <a:r>
              <a:rPr lang="en-US" altLang="zh-CN" sz="3200" b="1" dirty="0">
                <a:effectLst>
                  <a:glow rad="127000">
                    <a:srgbClr val="0071C5">
                      <a:alpha val="2000"/>
                    </a:srgbClr>
                  </a:glow>
                </a:effectLst>
                <a:ea typeface="Calibri" panose="020F0502020204030204" pitchFamily="34" charset="0"/>
                <a:cs typeface="Times New Roman" panose="02020603050405020304" pitchFamily="18" charset="0"/>
              </a:rPr>
              <a:t>preprocess</a:t>
            </a:r>
            <a:endParaRPr lang="en-US" sz="3200" b="1" dirty="0">
              <a:solidFill>
                <a:schemeClr val="accent2">
                  <a:lumMod val="60000"/>
                  <a:lumOff val="40000"/>
                </a:schemeClr>
              </a:solidFill>
              <a:effectLst>
                <a:glow rad="127000">
                  <a:srgbClr val="0071C5">
                    <a:alpha val="2000"/>
                  </a:srgbClr>
                </a:glow>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D04E3E9-1064-F643-9A57-92EA96067B72}"/>
              </a:ext>
            </a:extLst>
          </p:cNvPr>
          <p:cNvSpPr txBox="1"/>
          <p:nvPr/>
        </p:nvSpPr>
        <p:spPr>
          <a:xfrm>
            <a:off x="4707486" y="1497365"/>
            <a:ext cx="4305885" cy="2677656"/>
          </a:xfrm>
          <a:prstGeom prst="rect">
            <a:avLst/>
          </a:prstGeom>
          <a:noFill/>
        </p:spPr>
        <p:txBody>
          <a:bodyPr wrap="square" rtlCol="0">
            <a:spAutoFit/>
          </a:bodyPr>
          <a:lstStyle/>
          <a:p>
            <a:r>
              <a:rPr lang="en-US" sz="1400" b="1" dirty="0" err="1"/>
              <a:t>val</a:t>
            </a:r>
            <a:r>
              <a:rPr lang="en-US" sz="1400" b="1" dirty="0"/>
              <a:t> </a:t>
            </a:r>
            <a:r>
              <a:rPr lang="en-US" sz="1400" dirty="0" err="1"/>
              <a:t>featureDF</a:t>
            </a:r>
            <a:r>
              <a:rPr lang="en-US" sz="1400" dirty="0"/>
              <a:t> = </a:t>
            </a:r>
            <a:r>
              <a:rPr lang="en-US" sz="1400" i="1" dirty="0" err="1"/>
              <a:t>loadData</a:t>
            </a:r>
            <a:r>
              <a:rPr lang="en-US" sz="1400" dirty="0"/>
              <a:t>(</a:t>
            </a:r>
            <a:r>
              <a:rPr lang="en-US" sz="1400" dirty="0" err="1"/>
              <a:t>sqlContext</a:t>
            </a:r>
            <a:r>
              <a:rPr lang="en-US" altLang="zh-CN" sz="1400" dirty="0"/>
              <a:t>,</a:t>
            </a:r>
            <a:r>
              <a:rPr lang="zh-CN" altLang="en-US" sz="1400" dirty="0"/>
              <a:t> </a:t>
            </a:r>
            <a:r>
              <a:rPr lang="en-US" sz="1400" dirty="0" err="1"/>
              <a:t>inputDir</a:t>
            </a:r>
            <a:r>
              <a:rPr lang="en-US" sz="1400" dirty="0"/>
              <a:t>)</a:t>
            </a:r>
          </a:p>
          <a:p>
            <a:r>
              <a:rPr lang="en-US" altLang="zh-CN" sz="1400" dirty="0"/>
              <a:t>Val</a:t>
            </a:r>
            <a:r>
              <a:rPr lang="zh-CN" altLang="en-US" sz="1400" dirty="0"/>
              <a:t> </a:t>
            </a:r>
            <a:r>
              <a:rPr lang="en-US" altLang="zh-CN" sz="1400" dirty="0"/>
              <a:t>normalized</a:t>
            </a:r>
            <a:r>
              <a:rPr lang="zh-CN" altLang="en-US" sz="1400" dirty="0"/>
              <a:t> </a:t>
            </a:r>
            <a:r>
              <a:rPr lang="en-US" altLang="zh-CN" sz="1400" dirty="0"/>
              <a:t>=</a:t>
            </a:r>
            <a:r>
              <a:rPr lang="zh-CN" altLang="en-US" sz="1400" dirty="0"/>
              <a:t> </a:t>
            </a:r>
            <a:r>
              <a:rPr lang="en-US" sz="1400" dirty="0" err="1"/>
              <a:t>Utils.standardScale</a:t>
            </a:r>
            <a:r>
              <a:rPr lang="en-US" sz="1400" dirty="0"/>
              <a:t>(featured</a:t>
            </a:r>
            <a:r>
              <a:rPr lang="en-US" altLang="zh-CN" sz="1400" dirty="0"/>
              <a:t>,…)</a:t>
            </a:r>
            <a:endParaRPr lang="en-US" sz="1400" dirty="0"/>
          </a:p>
          <a:p>
            <a:r>
              <a:rPr lang="en-US" altLang="zh-CN" sz="1400" dirty="0"/>
              <a:t>Val</a:t>
            </a:r>
            <a:r>
              <a:rPr lang="zh-CN" altLang="en-US" sz="1400" dirty="0"/>
              <a:t> </a:t>
            </a:r>
            <a:r>
              <a:rPr lang="en-US" altLang="zh-CN" sz="1400" dirty="0"/>
              <a:t>unrolled</a:t>
            </a:r>
            <a:r>
              <a:rPr lang="zh-CN" altLang="en-US" sz="1400" dirty="0"/>
              <a:t> </a:t>
            </a:r>
            <a:r>
              <a:rPr lang="en-US" altLang="zh-CN" sz="1400" dirty="0"/>
              <a:t>=</a:t>
            </a:r>
            <a:r>
              <a:rPr lang="zh-CN" altLang="en-US" sz="1400" dirty="0"/>
              <a:t> </a:t>
            </a:r>
            <a:r>
              <a:rPr lang="en-US" sz="1400" dirty="0" err="1"/>
              <a:t>AnomalyDetector.</a:t>
            </a:r>
            <a:r>
              <a:rPr lang="en-US" sz="1400" i="1" dirty="0" err="1"/>
              <a:t>unroll</a:t>
            </a:r>
            <a:r>
              <a:rPr lang="en-US" sz="1400" dirty="0"/>
              <a:t>(</a:t>
            </a:r>
            <a:r>
              <a:rPr lang="en-US" sz="1400" dirty="0" err="1"/>
              <a:t>dataRdd</a:t>
            </a:r>
            <a:r>
              <a:rPr lang="en-US" sz="1400" dirty="0"/>
              <a:t>, </a:t>
            </a:r>
            <a:r>
              <a:rPr lang="en-US" sz="1400" dirty="0" err="1"/>
              <a:t>unrollLength</a:t>
            </a:r>
            <a:r>
              <a:rPr lang="en-US" sz="1400" dirty="0"/>
              <a:t>)</a:t>
            </a:r>
            <a:br>
              <a:rPr lang="en-US" sz="1400" dirty="0"/>
            </a:br>
            <a:endParaRPr lang="en-US" sz="1400" dirty="0"/>
          </a:p>
          <a:p>
            <a:r>
              <a:rPr lang="en-US" altLang="zh-CN" sz="1400" dirty="0" err="1"/>
              <a:t>val</a:t>
            </a:r>
            <a:r>
              <a:rPr lang="en-US" altLang="zh-CN" sz="1400" dirty="0"/>
              <a:t> train = </a:t>
            </a:r>
            <a:r>
              <a:rPr lang="en-US" altLang="zh-CN" sz="1400" dirty="0" err="1"/>
              <a:t>AnomalyDetector.toSampleRdd</a:t>
            </a:r>
            <a:r>
              <a:rPr lang="en-US" altLang="zh-CN" sz="1400" dirty="0"/>
              <a:t>(</a:t>
            </a:r>
            <a:r>
              <a:rPr lang="en-US" altLang="zh-CN" sz="1400" dirty="0" err="1"/>
              <a:t>unrolled.filter</a:t>
            </a:r>
            <a:r>
              <a:rPr lang="en-US" altLang="zh-CN" sz="1400" dirty="0"/>
              <a:t>(x =&gt; </a:t>
            </a:r>
            <a:r>
              <a:rPr lang="en-US" altLang="zh-CN" sz="1400" dirty="0" err="1"/>
              <a:t>x.index</a:t>
            </a:r>
            <a:r>
              <a:rPr lang="en-US" altLang="zh-CN" sz="1400" dirty="0"/>
              <a:t> &lt; </a:t>
            </a:r>
            <a:r>
              <a:rPr lang="en-US" altLang="zh-CN" sz="1400" dirty="0" err="1"/>
              <a:t>cutPoint</a:t>
            </a:r>
            <a:r>
              <a:rPr lang="en-US" altLang="zh-CN" sz="1400" dirty="0"/>
              <a:t>))</a:t>
            </a:r>
            <a:br>
              <a:rPr lang="en-US" altLang="zh-CN" sz="1400" dirty="0"/>
            </a:br>
            <a:r>
              <a:rPr lang="en-US" altLang="zh-CN" sz="1400" dirty="0" err="1"/>
              <a:t>val</a:t>
            </a:r>
            <a:r>
              <a:rPr lang="en-US" altLang="zh-CN" sz="1400" dirty="0"/>
              <a:t> test = </a:t>
            </a:r>
            <a:r>
              <a:rPr lang="en-US" altLang="zh-CN" sz="1400" dirty="0" err="1"/>
              <a:t>AnomalyDetector.toSampleRdd</a:t>
            </a:r>
            <a:r>
              <a:rPr lang="en-US" altLang="zh-CN" sz="1400" dirty="0"/>
              <a:t>(</a:t>
            </a:r>
            <a:r>
              <a:rPr lang="en-US" altLang="zh-CN" sz="1400" dirty="0" err="1"/>
              <a:t>unrolled.filter</a:t>
            </a:r>
            <a:r>
              <a:rPr lang="en-US" altLang="zh-CN" sz="1400" dirty="0"/>
              <a:t>(x =&gt; </a:t>
            </a:r>
            <a:r>
              <a:rPr lang="en-US" altLang="zh-CN" sz="1400" dirty="0" err="1"/>
              <a:t>x.index</a:t>
            </a:r>
            <a:r>
              <a:rPr lang="en-US" altLang="zh-CN" sz="1400" dirty="0"/>
              <a:t> &gt;= </a:t>
            </a:r>
            <a:r>
              <a:rPr lang="en-US" altLang="zh-CN" sz="1400" dirty="0" err="1"/>
              <a:t>cutPoint</a:t>
            </a:r>
            <a:r>
              <a:rPr lang="en-US" altLang="zh-CN" sz="1400" dirty="0"/>
              <a:t>))</a:t>
            </a:r>
            <a:br>
              <a:rPr lang="en-US" altLang="zh-CN" sz="1400" dirty="0"/>
            </a:br>
            <a:endParaRPr lang="en-US" altLang="zh-CN" sz="1400" dirty="0"/>
          </a:p>
        </p:txBody>
      </p:sp>
      <p:pic>
        <p:nvPicPr>
          <p:cNvPr id="5" name="Picture 4">
            <a:extLst>
              <a:ext uri="{FF2B5EF4-FFF2-40B4-BE49-F238E27FC236}">
                <a16:creationId xmlns:a16="http://schemas.microsoft.com/office/drawing/2014/main" id="{4D360EBA-74D9-4146-AE44-EDE16286041E}"/>
              </a:ext>
            </a:extLst>
          </p:cNvPr>
          <p:cNvPicPr>
            <a:picLocks noChangeAspect="1"/>
          </p:cNvPicPr>
          <p:nvPr/>
        </p:nvPicPr>
        <p:blipFill rotWithShape="1">
          <a:blip r:embed="rId3"/>
          <a:srcRect r="45390"/>
          <a:stretch/>
        </p:blipFill>
        <p:spPr>
          <a:xfrm>
            <a:off x="164442" y="1650308"/>
            <a:ext cx="4543044" cy="2706504"/>
          </a:xfrm>
          <a:prstGeom prst="rect">
            <a:avLst/>
          </a:prstGeom>
          <a:ln>
            <a:solidFill>
              <a:schemeClr val="tx1">
                <a:lumMod val="85000"/>
              </a:schemeClr>
            </a:solidFill>
          </a:ln>
        </p:spPr>
      </p:pic>
    </p:spTree>
    <p:extLst>
      <p:ext uri="{BB962C8B-B14F-4D97-AF65-F5344CB8AC3E}">
        <p14:creationId xmlns:p14="http://schemas.microsoft.com/office/powerpoint/2010/main" val="9159316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769441"/>
          </a:xfrm>
          <a:prstGeom prst="rect">
            <a:avLst/>
          </a:prstGeom>
        </p:spPr>
        <p:txBody>
          <a:bodyPr wrap="square">
            <a:spAutoFit/>
          </a:bodyPr>
          <a:lstStyle/>
          <a:p>
            <a:pPr algn="ctr" defTabSz="685256"/>
            <a:r>
              <a:rPr lang="en-US" sz="4400" b="1" dirty="0">
                <a:effectLst>
                  <a:glow rad="127000">
                    <a:srgbClr val="0071C5">
                      <a:alpha val="2000"/>
                    </a:srgbClr>
                  </a:glow>
                </a:effectLst>
                <a:ea typeface="Calibri" panose="020F0502020204030204" pitchFamily="34" charset="0"/>
                <a:cs typeface="Times New Roman" panose="02020603050405020304" pitchFamily="18" charset="0"/>
              </a:rPr>
              <a:t>Agenda</a:t>
            </a:r>
            <a:endParaRPr lang="en-US" sz="2400" kern="0" dirty="0">
              <a:solidFill>
                <a:srgbClr val="FFA300"/>
              </a:solidFill>
              <a:ea typeface="Intel Clear Light" panose="020B0404020203020204" pitchFamily="34" charset="0"/>
              <a:cs typeface="Intel Clear Light" panose="020B0404020203020204" pitchFamily="34" charset="0"/>
            </a:endParaRPr>
          </a:p>
        </p:txBody>
      </p:sp>
      <p:sp>
        <p:nvSpPr>
          <p:cNvPr id="3" name="TextBox 2"/>
          <p:cNvSpPr txBox="1"/>
          <p:nvPr/>
        </p:nvSpPr>
        <p:spPr>
          <a:xfrm>
            <a:off x="193289" y="1317111"/>
            <a:ext cx="8684012" cy="3631763"/>
          </a:xfrm>
          <a:prstGeom prst="rect">
            <a:avLst/>
          </a:prstGeom>
          <a:noFill/>
        </p:spPr>
        <p:txBody>
          <a:bodyPr wrap="square" rtlCol="0">
            <a:spAutoFit/>
          </a:bodyPr>
          <a:lstStyle/>
          <a:p>
            <a:pPr marL="177800" indent="-177800">
              <a:buFont typeface="Arial" panose="020B0604020202020204" pitchFamily="34" charset="0"/>
              <a:buChar char="•"/>
            </a:pPr>
            <a:r>
              <a:rPr lang="en-US" sz="2000" b="1" dirty="0"/>
              <a:t>Why deep learning</a:t>
            </a:r>
          </a:p>
          <a:p>
            <a:pPr marL="177800" indent="-177800">
              <a:buFont typeface="Arial" panose="020B0604020202020204" pitchFamily="34" charset="0"/>
              <a:buChar char="•"/>
            </a:pPr>
            <a:endParaRPr lang="en-US" sz="1400" b="1" dirty="0"/>
          </a:p>
          <a:p>
            <a:pPr marL="177800" indent="-177800">
              <a:buFont typeface="Arial" panose="020B0604020202020204" pitchFamily="34" charset="0"/>
              <a:buChar char="•"/>
            </a:pPr>
            <a:r>
              <a:rPr lang="en-US" sz="2000" b="1" dirty="0"/>
              <a:t>Analytics Zoo </a:t>
            </a:r>
            <a:r>
              <a:rPr lang="en-US" altLang="zh-CN" sz="2000" b="1" dirty="0"/>
              <a:t>/</a:t>
            </a:r>
            <a:r>
              <a:rPr lang="en-US" sz="2000" b="1" dirty="0" err="1"/>
              <a:t>BigDL</a:t>
            </a:r>
            <a:r>
              <a:rPr lang="en-US" sz="2000" b="1" dirty="0"/>
              <a:t> on Apache Spark</a:t>
            </a:r>
            <a:endParaRPr lang="en-US" sz="1400" b="1" dirty="0"/>
          </a:p>
          <a:p>
            <a:pPr marL="179388" lvl="1"/>
            <a:endParaRPr lang="en-US" sz="1400" b="1" dirty="0"/>
          </a:p>
          <a:p>
            <a:pPr marL="177800" indent="-177800">
              <a:buFont typeface="Arial" panose="020B0604020202020204" pitchFamily="34" charset="0"/>
              <a:buChar char="•"/>
            </a:pPr>
            <a:r>
              <a:rPr lang="en-US" sz="2000" b="1" dirty="0"/>
              <a:t>Analytics Zoo solution</a:t>
            </a:r>
          </a:p>
          <a:p>
            <a:pPr marL="814388" lvl="2" indent="-177800">
              <a:buFont typeface="Arial" panose="020B0604020202020204" pitchFamily="34" charset="0"/>
              <a:buChar char="•"/>
            </a:pPr>
            <a:r>
              <a:rPr lang="en-US" sz="1600" b="1" dirty="0" err="1"/>
              <a:t>Baosight</a:t>
            </a:r>
            <a:r>
              <a:rPr lang="en-US" sz="1600" b="1" dirty="0"/>
              <a:t> </a:t>
            </a:r>
          </a:p>
          <a:p>
            <a:pPr marL="814388" lvl="2" indent="-177800">
              <a:buFont typeface="Arial" panose="020B0604020202020204" pitchFamily="34" charset="0"/>
              <a:buChar char="•"/>
            </a:pPr>
            <a:r>
              <a:rPr lang="en-US" sz="1600" b="1" dirty="0" err="1"/>
              <a:t>TravelSky</a:t>
            </a:r>
            <a:endParaRPr lang="en-US" sz="1600" b="1" dirty="0"/>
          </a:p>
          <a:p>
            <a:pPr marL="179388" lvl="1"/>
            <a:endParaRPr lang="en-US" sz="1400" b="1" dirty="0"/>
          </a:p>
          <a:p>
            <a:pPr marL="177800" indent="-177800">
              <a:buFont typeface="Arial" panose="020B0604020202020204" pitchFamily="34" charset="0"/>
              <a:buChar char="•"/>
            </a:pPr>
            <a:r>
              <a:rPr lang="en-US" altLang="zh-CN" sz="2000" b="1" dirty="0"/>
              <a:t>Notebook</a:t>
            </a:r>
            <a:r>
              <a:rPr lang="zh-CN" altLang="en-US" sz="2000" b="1" dirty="0"/>
              <a:t> </a:t>
            </a:r>
            <a:r>
              <a:rPr lang="en-US" altLang="zh-CN" sz="2000" b="1" dirty="0"/>
              <a:t>using</a:t>
            </a:r>
            <a:r>
              <a:rPr lang="zh-CN" altLang="en-US" sz="2000" b="1" dirty="0"/>
              <a:t> </a:t>
            </a:r>
            <a:r>
              <a:rPr lang="en-US" altLang="zh-CN" sz="2000" b="1" dirty="0"/>
              <a:t>public</a:t>
            </a:r>
            <a:r>
              <a:rPr lang="zh-CN" altLang="en-US" sz="2000" b="1" dirty="0"/>
              <a:t> </a:t>
            </a:r>
            <a:r>
              <a:rPr lang="en-US" altLang="zh-CN" sz="2000" b="1" dirty="0"/>
              <a:t>data</a:t>
            </a:r>
          </a:p>
          <a:p>
            <a:pPr marL="177800" indent="-177800">
              <a:buFont typeface="Arial" panose="020B0604020202020204" pitchFamily="34" charset="0"/>
              <a:buChar char="•"/>
            </a:pPr>
            <a:endParaRPr lang="en-US" sz="2000" b="1" dirty="0"/>
          </a:p>
          <a:p>
            <a:pPr marL="177800" indent="-177800">
              <a:buFont typeface="Arial" panose="020B0604020202020204" pitchFamily="34" charset="0"/>
              <a:buChar char="•"/>
            </a:pPr>
            <a:r>
              <a:rPr lang="en-US" sz="2000" b="1" dirty="0"/>
              <a:t>Takeaways</a:t>
            </a:r>
          </a:p>
          <a:p>
            <a:pPr marL="177800" indent="-177800">
              <a:buFont typeface="Arial" panose="020B0604020202020204" pitchFamily="34" charset="0"/>
              <a:buChar char="•"/>
            </a:pPr>
            <a:endParaRPr lang="en-US" sz="2000" b="1" dirty="0"/>
          </a:p>
          <a:p>
            <a:pPr marL="177800" indent="-177800">
              <a:buFont typeface="Arial" panose="020B0604020202020204" pitchFamily="34" charset="0"/>
              <a:buChar char="•"/>
            </a:pPr>
            <a:endParaRPr lang="en-US" sz="1600" b="1" dirty="0"/>
          </a:p>
        </p:txBody>
      </p:sp>
    </p:spTree>
    <p:extLst>
      <p:ext uri="{BB962C8B-B14F-4D97-AF65-F5344CB8AC3E}">
        <p14:creationId xmlns:p14="http://schemas.microsoft.com/office/powerpoint/2010/main" val="98115107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584775"/>
          </a:xfrm>
          <a:prstGeom prst="rect">
            <a:avLst/>
          </a:prstGeom>
        </p:spPr>
        <p:txBody>
          <a:bodyPr wrap="square">
            <a:spAutoFit/>
          </a:bodyPr>
          <a:lstStyle/>
          <a:p>
            <a:pPr algn="ctr" defTabSz="685256"/>
            <a:r>
              <a:rPr lang="en-US" altLang="zh-CN" sz="3200" b="1" dirty="0">
                <a:effectLst>
                  <a:glow rad="127000">
                    <a:srgbClr val="0071C5">
                      <a:alpha val="2000"/>
                    </a:srgbClr>
                  </a:glow>
                </a:effectLst>
                <a:ea typeface="Calibri" panose="020F0502020204030204" pitchFamily="34" charset="0"/>
                <a:cs typeface="Times New Roman" panose="02020603050405020304" pitchFamily="18" charset="0"/>
              </a:rPr>
              <a:t>LSTM-based</a:t>
            </a:r>
            <a:r>
              <a:rPr lang="zh-CN" altLang="en-US" sz="3200" b="1" dirty="0">
                <a:effectLst>
                  <a:glow rad="127000">
                    <a:srgbClr val="0071C5">
                      <a:alpha val="2000"/>
                    </a:srgbClr>
                  </a:glow>
                </a:effectLst>
                <a:ea typeface="Calibri" panose="020F0502020204030204" pitchFamily="34" charset="0"/>
                <a:cs typeface="Times New Roman" panose="02020603050405020304" pitchFamily="18" charset="0"/>
              </a:rPr>
              <a:t> </a:t>
            </a:r>
            <a:r>
              <a:rPr lang="en-US" altLang="zh-CN" sz="3200" b="1" dirty="0" err="1">
                <a:effectLst>
                  <a:glow rad="127000">
                    <a:srgbClr val="0071C5">
                      <a:alpha val="2000"/>
                    </a:srgbClr>
                  </a:glow>
                </a:effectLst>
                <a:ea typeface="Calibri" panose="020F0502020204030204" pitchFamily="34" charset="0"/>
                <a:cs typeface="Times New Roman" panose="02020603050405020304" pitchFamily="18" charset="0"/>
              </a:rPr>
              <a:t>AnomalyDetector</a:t>
            </a:r>
            <a:endParaRPr lang="en-US" sz="3200" b="1" dirty="0">
              <a:solidFill>
                <a:schemeClr val="accent2">
                  <a:lumMod val="60000"/>
                  <a:lumOff val="40000"/>
                </a:schemeClr>
              </a:solidFill>
              <a:effectLst>
                <a:glow rad="127000">
                  <a:srgbClr val="0071C5">
                    <a:alpha val="2000"/>
                  </a:srgbClr>
                </a:glow>
              </a:effectLst>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1BDA67B3-4320-3F4F-891A-A62B3767FBF9}"/>
              </a:ext>
            </a:extLst>
          </p:cNvPr>
          <p:cNvGrpSpPr/>
          <p:nvPr/>
        </p:nvGrpSpPr>
        <p:grpSpPr>
          <a:xfrm>
            <a:off x="126325" y="1750287"/>
            <a:ext cx="5275384" cy="2772702"/>
            <a:chOff x="3405891" y="2398444"/>
            <a:chExt cx="5025726" cy="3109222"/>
          </a:xfrm>
        </p:grpSpPr>
        <p:sp>
          <p:nvSpPr>
            <p:cNvPr id="8" name="TextBox 7">
              <a:extLst>
                <a:ext uri="{FF2B5EF4-FFF2-40B4-BE49-F238E27FC236}">
                  <a16:creationId xmlns:a16="http://schemas.microsoft.com/office/drawing/2014/main" id="{B2963DD6-3F3D-BE4E-B7CF-374722DB90AD}"/>
                </a:ext>
              </a:extLst>
            </p:cNvPr>
            <p:cNvSpPr txBox="1"/>
            <p:nvPr/>
          </p:nvSpPr>
          <p:spPr>
            <a:xfrm>
              <a:off x="3405891" y="5093509"/>
              <a:ext cx="5025726" cy="414157"/>
            </a:xfrm>
            <a:prstGeom prst="rect">
              <a:avLst/>
            </a:prstGeom>
            <a:solidFill>
              <a:schemeClr val="accent1">
                <a:lumMod val="60000"/>
                <a:lumOff val="40000"/>
                <a:alpha val="42000"/>
              </a:schemeClr>
            </a:solidFill>
            <a:ln>
              <a:solidFill>
                <a:schemeClr val="accent1"/>
              </a:solidFill>
            </a:ln>
          </p:spPr>
          <p:txBody>
            <a:bodyPr wrap="square" rtlCol="0" anchor="ctr">
              <a:spAutoFit/>
            </a:bodyPr>
            <a:lstStyle/>
            <a:p>
              <a:pPr algn="ctr"/>
              <a:r>
                <a:rPr lang="en-US" altLang="zh-CN" dirty="0"/>
                <a:t>50</a:t>
              </a:r>
              <a:r>
                <a:rPr lang="zh-CN" altLang="en-US" dirty="0"/>
                <a:t> </a:t>
              </a:r>
              <a:r>
                <a:rPr lang="en-US" altLang="zh-CN" dirty="0"/>
                <a:t>timesteps</a:t>
              </a:r>
              <a:endParaRPr lang="en-US" dirty="0"/>
            </a:p>
          </p:txBody>
        </p:sp>
        <p:cxnSp>
          <p:nvCxnSpPr>
            <p:cNvPr id="9" name="Straight Arrow Connector 8">
              <a:extLst>
                <a:ext uri="{FF2B5EF4-FFF2-40B4-BE49-F238E27FC236}">
                  <a16:creationId xmlns:a16="http://schemas.microsoft.com/office/drawing/2014/main" id="{901528DB-2045-C442-B7DE-A938207DB64E}"/>
                </a:ext>
              </a:extLst>
            </p:cNvPr>
            <p:cNvCxnSpPr>
              <a:cxnSpLocks/>
            </p:cNvCxnSpPr>
            <p:nvPr/>
          </p:nvCxnSpPr>
          <p:spPr>
            <a:xfrm flipV="1">
              <a:off x="5889620" y="4930977"/>
              <a:ext cx="0" cy="23845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4388715-FE98-4940-9F5E-AEF28E90477F}"/>
                </a:ext>
              </a:extLst>
            </p:cNvPr>
            <p:cNvSpPr txBox="1"/>
            <p:nvPr/>
          </p:nvSpPr>
          <p:spPr>
            <a:xfrm>
              <a:off x="4957289" y="4514118"/>
              <a:ext cx="1896036" cy="369332"/>
            </a:xfrm>
            <a:prstGeom prst="rect">
              <a:avLst/>
            </a:prstGeom>
            <a:solidFill>
              <a:schemeClr val="accent1">
                <a:lumMod val="60000"/>
                <a:lumOff val="40000"/>
                <a:alpha val="42000"/>
              </a:schemeClr>
            </a:solidFill>
            <a:ln>
              <a:solidFill>
                <a:schemeClr val="accent1"/>
              </a:solidFill>
            </a:ln>
          </p:spPr>
          <p:txBody>
            <a:bodyPr wrap="square" rtlCol="0" anchor="ctr">
              <a:spAutoFit/>
            </a:bodyPr>
            <a:lstStyle/>
            <a:p>
              <a:pPr algn="ctr"/>
              <a:r>
                <a:rPr lang="en-US" altLang="zh-CN" dirty="0"/>
                <a:t>LSTM1(8</a:t>
              </a:r>
              <a:r>
                <a:rPr lang="zh-CN" altLang="en-US" dirty="0"/>
                <a:t> </a:t>
              </a:r>
              <a:r>
                <a:rPr lang="en-US" altLang="zh-CN" dirty="0"/>
                <a:t>output)</a:t>
              </a:r>
              <a:endParaRPr lang="en-US" dirty="0"/>
            </a:p>
          </p:txBody>
        </p:sp>
        <p:cxnSp>
          <p:nvCxnSpPr>
            <p:cNvPr id="11" name="Straight Arrow Connector 10">
              <a:extLst>
                <a:ext uri="{FF2B5EF4-FFF2-40B4-BE49-F238E27FC236}">
                  <a16:creationId xmlns:a16="http://schemas.microsoft.com/office/drawing/2014/main" id="{9571337C-51FE-1E46-AB6D-8D162A84012C}"/>
                </a:ext>
              </a:extLst>
            </p:cNvPr>
            <p:cNvCxnSpPr>
              <a:cxnSpLocks/>
            </p:cNvCxnSpPr>
            <p:nvPr/>
          </p:nvCxnSpPr>
          <p:spPr>
            <a:xfrm flipV="1">
              <a:off x="5867209" y="4245177"/>
              <a:ext cx="0" cy="22949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96EB12E-2AEF-B84D-B612-FFF20C6F2B5B}"/>
                </a:ext>
              </a:extLst>
            </p:cNvPr>
            <p:cNvSpPr txBox="1"/>
            <p:nvPr/>
          </p:nvSpPr>
          <p:spPr>
            <a:xfrm>
              <a:off x="4033819" y="3810391"/>
              <a:ext cx="3797216" cy="414157"/>
            </a:xfrm>
            <a:prstGeom prst="rect">
              <a:avLst/>
            </a:prstGeom>
            <a:solidFill>
              <a:schemeClr val="accent1">
                <a:lumMod val="60000"/>
                <a:lumOff val="40000"/>
                <a:alpha val="42000"/>
              </a:schemeClr>
            </a:solidFill>
            <a:ln>
              <a:solidFill>
                <a:schemeClr val="accent1"/>
              </a:solidFill>
            </a:ln>
          </p:spPr>
          <p:txBody>
            <a:bodyPr wrap="square" rtlCol="0" anchor="ctr">
              <a:spAutoFit/>
            </a:bodyPr>
            <a:lstStyle/>
            <a:p>
              <a:pPr algn="ctr"/>
              <a:r>
                <a:rPr lang="en-US" altLang="zh-CN" dirty="0"/>
                <a:t>LSTM2(32</a:t>
              </a:r>
              <a:r>
                <a:rPr lang="zh-CN" altLang="en-US" dirty="0"/>
                <a:t> </a:t>
              </a:r>
              <a:r>
                <a:rPr lang="en-US" altLang="zh-CN" dirty="0"/>
                <a:t>output)</a:t>
              </a:r>
              <a:endParaRPr lang="en-US" dirty="0"/>
            </a:p>
          </p:txBody>
        </p:sp>
        <p:sp>
          <p:nvSpPr>
            <p:cNvPr id="13" name="TextBox 12">
              <a:extLst>
                <a:ext uri="{FF2B5EF4-FFF2-40B4-BE49-F238E27FC236}">
                  <a16:creationId xmlns:a16="http://schemas.microsoft.com/office/drawing/2014/main" id="{CE3B1924-5017-1C47-8415-F88EF5E36E46}"/>
                </a:ext>
              </a:extLst>
            </p:cNvPr>
            <p:cNvSpPr txBox="1"/>
            <p:nvPr/>
          </p:nvSpPr>
          <p:spPr>
            <a:xfrm>
              <a:off x="4556121" y="3164929"/>
              <a:ext cx="2595283" cy="414157"/>
            </a:xfrm>
            <a:prstGeom prst="rect">
              <a:avLst/>
            </a:prstGeom>
            <a:solidFill>
              <a:schemeClr val="accent1">
                <a:lumMod val="60000"/>
                <a:lumOff val="40000"/>
                <a:alpha val="42000"/>
              </a:schemeClr>
            </a:solidFill>
            <a:ln>
              <a:solidFill>
                <a:schemeClr val="accent1"/>
              </a:solidFill>
            </a:ln>
          </p:spPr>
          <p:txBody>
            <a:bodyPr wrap="square" rtlCol="0" anchor="ctr">
              <a:spAutoFit/>
            </a:bodyPr>
            <a:lstStyle/>
            <a:p>
              <a:pPr algn="ctr"/>
              <a:r>
                <a:rPr lang="en-US" altLang="zh-CN" dirty="0"/>
                <a:t>LSTM3(15</a:t>
              </a:r>
              <a:r>
                <a:rPr lang="zh-CN" altLang="en-US" dirty="0"/>
                <a:t> </a:t>
              </a:r>
              <a:r>
                <a:rPr lang="en-US" altLang="zh-CN" dirty="0"/>
                <a:t>output)</a:t>
              </a:r>
              <a:endParaRPr lang="en-US" dirty="0"/>
            </a:p>
          </p:txBody>
        </p:sp>
        <p:cxnSp>
          <p:nvCxnSpPr>
            <p:cNvPr id="14" name="Straight Arrow Connector 13">
              <a:extLst>
                <a:ext uri="{FF2B5EF4-FFF2-40B4-BE49-F238E27FC236}">
                  <a16:creationId xmlns:a16="http://schemas.microsoft.com/office/drawing/2014/main" id="{C8F59E82-FF69-BA4A-9F31-2409A5458EF9}"/>
                </a:ext>
              </a:extLst>
            </p:cNvPr>
            <p:cNvCxnSpPr>
              <a:cxnSpLocks/>
            </p:cNvCxnSpPr>
            <p:nvPr/>
          </p:nvCxnSpPr>
          <p:spPr>
            <a:xfrm flipV="1">
              <a:off x="5853762" y="2927363"/>
              <a:ext cx="0" cy="22949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84AC1EF-81E0-DC4F-956C-DD5CD219BA1C}"/>
                </a:ext>
              </a:extLst>
            </p:cNvPr>
            <p:cNvSpPr txBox="1"/>
            <p:nvPr/>
          </p:nvSpPr>
          <p:spPr>
            <a:xfrm>
              <a:off x="4957289" y="2398444"/>
              <a:ext cx="1896036" cy="414157"/>
            </a:xfrm>
            <a:prstGeom prst="rect">
              <a:avLst/>
            </a:prstGeom>
            <a:solidFill>
              <a:schemeClr val="accent1">
                <a:lumMod val="60000"/>
                <a:lumOff val="40000"/>
                <a:alpha val="42000"/>
              </a:schemeClr>
            </a:solidFill>
            <a:ln>
              <a:solidFill>
                <a:schemeClr val="accent1"/>
              </a:solidFill>
            </a:ln>
          </p:spPr>
          <p:txBody>
            <a:bodyPr wrap="square" rtlCol="0" anchor="ctr">
              <a:spAutoFit/>
            </a:bodyPr>
            <a:lstStyle/>
            <a:p>
              <a:pPr algn="ctr"/>
              <a:r>
                <a:rPr lang="en-US" altLang="zh-CN" dirty="0"/>
                <a:t>Dense(1</a:t>
              </a:r>
              <a:r>
                <a:rPr lang="zh-CN" altLang="en-US" dirty="0"/>
                <a:t> </a:t>
              </a:r>
              <a:r>
                <a:rPr lang="en-US" altLang="zh-CN" dirty="0"/>
                <a:t>output)</a:t>
              </a:r>
              <a:endParaRPr lang="en-US" dirty="0"/>
            </a:p>
          </p:txBody>
        </p:sp>
        <p:cxnSp>
          <p:nvCxnSpPr>
            <p:cNvPr id="16" name="Straight Arrow Connector 15">
              <a:extLst>
                <a:ext uri="{FF2B5EF4-FFF2-40B4-BE49-F238E27FC236}">
                  <a16:creationId xmlns:a16="http://schemas.microsoft.com/office/drawing/2014/main" id="{1BCFDA32-05D1-AD41-9CC9-CEABA4486AEF}"/>
                </a:ext>
              </a:extLst>
            </p:cNvPr>
            <p:cNvCxnSpPr>
              <a:cxnSpLocks/>
            </p:cNvCxnSpPr>
            <p:nvPr/>
          </p:nvCxnSpPr>
          <p:spPr>
            <a:xfrm flipV="1">
              <a:off x="5853762" y="3603314"/>
              <a:ext cx="0" cy="22949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77B76851-548D-4245-A035-94BD83C94C7A}"/>
              </a:ext>
            </a:extLst>
          </p:cNvPr>
          <p:cNvSpPr txBox="1"/>
          <p:nvPr/>
        </p:nvSpPr>
        <p:spPr>
          <a:xfrm>
            <a:off x="5263662" y="1497365"/>
            <a:ext cx="3880338" cy="2954655"/>
          </a:xfrm>
          <a:prstGeom prst="rect">
            <a:avLst/>
          </a:prstGeom>
          <a:noFill/>
        </p:spPr>
        <p:txBody>
          <a:bodyPr wrap="square" rtlCol="0">
            <a:spAutoFit/>
          </a:bodyPr>
          <a:lstStyle/>
          <a:p>
            <a:r>
              <a:rPr lang="en-US" sz="1400" b="1" dirty="0" err="1"/>
              <a:t>val</a:t>
            </a:r>
            <a:r>
              <a:rPr lang="en-US" sz="1400" b="1" dirty="0"/>
              <a:t> </a:t>
            </a:r>
            <a:r>
              <a:rPr lang="en-US" sz="1400" dirty="0"/>
              <a:t>model: </a:t>
            </a:r>
            <a:r>
              <a:rPr lang="en-US" sz="1400" dirty="0" err="1"/>
              <a:t>AnomalyDetector</a:t>
            </a:r>
            <a:r>
              <a:rPr lang="en-US" sz="1400" dirty="0"/>
              <a:t>[Float] = </a:t>
            </a:r>
            <a:r>
              <a:rPr lang="en-US" sz="1400" i="1" dirty="0" err="1"/>
              <a:t>AnomalyDetector</a:t>
            </a:r>
            <a:r>
              <a:rPr lang="en-US" sz="1400" dirty="0"/>
              <a:t>[Float](</a:t>
            </a:r>
          </a:p>
          <a:p>
            <a:r>
              <a:rPr lang="zh-CN" altLang="en-US" sz="1400" dirty="0"/>
              <a:t>     </a:t>
            </a:r>
            <a:r>
              <a:rPr lang="en-US" sz="1400" dirty="0" err="1"/>
              <a:t>featureShape</a:t>
            </a:r>
            <a:r>
              <a:rPr lang="zh-CN" altLang="en-US" sz="1400" dirty="0"/>
              <a:t> </a:t>
            </a:r>
            <a:r>
              <a:rPr lang="en-US" altLang="zh-CN" sz="1400" dirty="0"/>
              <a:t>=</a:t>
            </a:r>
            <a:r>
              <a:rPr lang="zh-CN" altLang="en-US" sz="1400" dirty="0"/>
              <a:t> </a:t>
            </a:r>
            <a:r>
              <a:rPr lang="en-US" altLang="zh-CN" sz="1400" dirty="0"/>
              <a:t>Shape(50,</a:t>
            </a:r>
            <a:r>
              <a:rPr lang="zh-CN" altLang="en-US" sz="1400" dirty="0"/>
              <a:t> </a:t>
            </a:r>
            <a:r>
              <a:rPr lang="en-US" altLang="zh-CN" sz="1400" dirty="0"/>
              <a:t>3),</a:t>
            </a:r>
          </a:p>
          <a:p>
            <a:r>
              <a:rPr lang="zh-CN" altLang="en-US" sz="1400" dirty="0"/>
              <a:t>     </a:t>
            </a:r>
            <a:r>
              <a:rPr lang="en-US" altLang="zh-CN" sz="1400" dirty="0" err="1"/>
              <a:t>hiddenLayers</a:t>
            </a:r>
            <a:r>
              <a:rPr lang="zh-CN" altLang="en-US" sz="1400" dirty="0"/>
              <a:t> </a:t>
            </a:r>
            <a:r>
              <a:rPr lang="en-US" altLang="zh-CN" sz="1400" dirty="0"/>
              <a:t>= Array(8, 32, 15)</a:t>
            </a:r>
            <a:r>
              <a:rPr lang="en-US" sz="1400" dirty="0"/>
              <a:t>)</a:t>
            </a:r>
            <a:br>
              <a:rPr lang="en-US" sz="1400" dirty="0"/>
            </a:br>
            <a:endParaRPr lang="en-US" sz="1400" dirty="0"/>
          </a:p>
          <a:p>
            <a:r>
              <a:rPr lang="en-US" sz="1400" dirty="0" err="1"/>
              <a:t>model.compile</a:t>
            </a:r>
            <a:r>
              <a:rPr lang="en-US" sz="1400" dirty="0"/>
              <a:t>(</a:t>
            </a:r>
          </a:p>
          <a:p>
            <a:r>
              <a:rPr lang="zh-CN" altLang="en-US" sz="1400" dirty="0"/>
              <a:t>    </a:t>
            </a:r>
            <a:r>
              <a:rPr lang="en-US" sz="1400" dirty="0"/>
              <a:t>optimizer = </a:t>
            </a:r>
            <a:r>
              <a:rPr lang="en-US" sz="1400" b="1" dirty="0"/>
              <a:t>new </a:t>
            </a:r>
            <a:r>
              <a:rPr lang="en-US" sz="1400" dirty="0" err="1"/>
              <a:t>RMSprop</a:t>
            </a:r>
            <a:r>
              <a:rPr lang="en-US" sz="1400" dirty="0"/>
              <a:t>(),</a:t>
            </a:r>
            <a:br>
              <a:rPr lang="en-US" sz="1400" dirty="0"/>
            </a:br>
            <a:r>
              <a:rPr lang="en-US" sz="1400" dirty="0"/>
              <a:t> </a:t>
            </a:r>
            <a:r>
              <a:rPr lang="zh-CN" altLang="en-US" sz="1400" dirty="0"/>
              <a:t>  </a:t>
            </a:r>
            <a:r>
              <a:rPr lang="en-US" sz="1400" dirty="0"/>
              <a:t> loss = </a:t>
            </a:r>
            <a:r>
              <a:rPr lang="en-US" sz="1400" i="1" dirty="0" err="1"/>
              <a:t>MeanSquaredError</a:t>
            </a:r>
            <a:r>
              <a:rPr lang="en-US" sz="1400" dirty="0"/>
              <a:t>[Float](),</a:t>
            </a:r>
            <a:br>
              <a:rPr lang="en-US" sz="1400" dirty="0"/>
            </a:br>
            <a:r>
              <a:rPr lang="en-US" sz="1400" dirty="0"/>
              <a:t> </a:t>
            </a:r>
            <a:r>
              <a:rPr lang="zh-CN" altLang="en-US" sz="1400" dirty="0"/>
              <a:t>  </a:t>
            </a:r>
            <a:r>
              <a:rPr lang="en-US" sz="1400" dirty="0"/>
              <a:t> metrics = </a:t>
            </a:r>
            <a:r>
              <a:rPr lang="en-US" sz="1400" i="1" dirty="0"/>
              <a:t>List</a:t>
            </a:r>
            <a:r>
              <a:rPr lang="en-US" sz="1400" dirty="0"/>
              <a:t>( </a:t>
            </a:r>
            <a:r>
              <a:rPr lang="en-US" sz="1400" b="1" dirty="0"/>
              <a:t>new </a:t>
            </a:r>
            <a:r>
              <a:rPr lang="en-US" sz="1400" dirty="0"/>
              <a:t>MAE[Float]()))</a:t>
            </a:r>
          </a:p>
          <a:p>
            <a:br>
              <a:rPr lang="en-US" sz="1400" dirty="0"/>
            </a:br>
            <a:r>
              <a:rPr lang="en-US" sz="1400" dirty="0" err="1"/>
              <a:t>model.fit</a:t>
            </a:r>
            <a:r>
              <a:rPr lang="en-US" sz="1400" dirty="0"/>
              <a:t>(</a:t>
            </a:r>
            <a:r>
              <a:rPr lang="en-US" sz="1400" dirty="0" err="1"/>
              <a:t>trainRdd</a:t>
            </a:r>
            <a:r>
              <a:rPr lang="en-US" sz="1400" dirty="0"/>
              <a:t>, </a:t>
            </a:r>
            <a:r>
              <a:rPr lang="en-US" sz="1400" dirty="0" err="1"/>
              <a:t>batchSize</a:t>
            </a:r>
            <a:r>
              <a:rPr lang="en-US" sz="1400" dirty="0"/>
              <a:t>, </a:t>
            </a:r>
            <a:r>
              <a:rPr lang="en-US" sz="1400" dirty="0" err="1"/>
              <a:t>nbEpoch</a:t>
            </a:r>
            <a:r>
              <a:rPr lang="en-US" sz="1400" dirty="0"/>
              <a:t>)</a:t>
            </a:r>
            <a:r>
              <a:rPr lang="zh-CN" altLang="en-US" sz="1400" dirty="0"/>
              <a:t> </a:t>
            </a:r>
            <a:endParaRPr lang="en-US" altLang="zh-CN" sz="1400" dirty="0"/>
          </a:p>
          <a:p>
            <a:endParaRPr lang="en-US" sz="3200" dirty="0"/>
          </a:p>
        </p:txBody>
      </p:sp>
    </p:spTree>
    <p:extLst>
      <p:ext uri="{BB962C8B-B14F-4D97-AF65-F5344CB8AC3E}">
        <p14:creationId xmlns:p14="http://schemas.microsoft.com/office/powerpoint/2010/main" val="72028924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584775"/>
          </a:xfrm>
          <a:prstGeom prst="rect">
            <a:avLst/>
          </a:prstGeom>
        </p:spPr>
        <p:txBody>
          <a:bodyPr wrap="square">
            <a:spAutoFit/>
          </a:bodyPr>
          <a:lstStyle/>
          <a:p>
            <a:pPr algn="ctr" defTabSz="685256"/>
            <a:r>
              <a:rPr lang="en-US" sz="3200" b="1" dirty="0">
                <a:effectLst>
                  <a:glow rad="127000">
                    <a:srgbClr val="0071C5">
                      <a:alpha val="2000"/>
                    </a:srgbClr>
                  </a:glow>
                </a:effectLst>
                <a:ea typeface="Calibri" panose="020F0502020204030204" pitchFamily="34" charset="0"/>
                <a:cs typeface="Times New Roman" panose="02020603050405020304" pitchFamily="18" charset="0"/>
              </a:rPr>
              <a:t>Results</a:t>
            </a:r>
          </a:p>
        </p:txBody>
      </p:sp>
      <p:sp>
        <p:nvSpPr>
          <p:cNvPr id="3" name="Rectangle 2"/>
          <p:cNvSpPr/>
          <p:nvPr/>
        </p:nvSpPr>
        <p:spPr>
          <a:xfrm>
            <a:off x="4689503" y="3923873"/>
            <a:ext cx="4572000" cy="738664"/>
          </a:xfrm>
          <a:prstGeom prst="rect">
            <a:avLst/>
          </a:prstGeom>
        </p:spPr>
        <p:txBody>
          <a:bodyPr>
            <a:spAutoFit/>
          </a:bodyPr>
          <a:lstStyle/>
          <a:p>
            <a:r>
              <a:rPr lang="en-US" sz="1400" dirty="0">
                <a:hlinkClick r:id="rId3"/>
              </a:rPr>
              <a:t>https://software.intel.com/en-us/articles/lstm-based-time-series-anomaly-detection-using-analytics-zoo-for-apache-spark-and-bigdl</a:t>
            </a:r>
            <a:endParaRPr lang="en-US" sz="1400" dirty="0"/>
          </a:p>
        </p:txBody>
      </p:sp>
      <p:pic>
        <p:nvPicPr>
          <p:cNvPr id="9" name="Picture 8">
            <a:extLst>
              <a:ext uri="{FF2B5EF4-FFF2-40B4-BE49-F238E27FC236}">
                <a16:creationId xmlns:a16="http://schemas.microsoft.com/office/drawing/2014/main" id="{8E15A5BA-A044-9341-87AA-563B5546CFBF}"/>
              </a:ext>
            </a:extLst>
          </p:cNvPr>
          <p:cNvPicPr>
            <a:picLocks noChangeAspect="1"/>
          </p:cNvPicPr>
          <p:nvPr/>
        </p:nvPicPr>
        <p:blipFill>
          <a:blip r:embed="rId4"/>
          <a:stretch>
            <a:fillRect/>
          </a:stretch>
        </p:blipFill>
        <p:spPr>
          <a:xfrm>
            <a:off x="1" y="911861"/>
            <a:ext cx="4489938" cy="2014876"/>
          </a:xfrm>
          <a:prstGeom prst="rect">
            <a:avLst/>
          </a:prstGeom>
        </p:spPr>
      </p:pic>
      <p:pic>
        <p:nvPicPr>
          <p:cNvPr id="10" name="Picture 9">
            <a:extLst>
              <a:ext uri="{FF2B5EF4-FFF2-40B4-BE49-F238E27FC236}">
                <a16:creationId xmlns:a16="http://schemas.microsoft.com/office/drawing/2014/main" id="{C5964FBC-2BBC-4D49-8EC9-BCE198242A62}"/>
              </a:ext>
            </a:extLst>
          </p:cNvPr>
          <p:cNvPicPr>
            <a:picLocks noChangeAspect="1"/>
          </p:cNvPicPr>
          <p:nvPr/>
        </p:nvPicPr>
        <p:blipFill>
          <a:blip r:embed="rId5"/>
          <a:stretch>
            <a:fillRect/>
          </a:stretch>
        </p:blipFill>
        <p:spPr>
          <a:xfrm>
            <a:off x="1" y="2976188"/>
            <a:ext cx="4489938" cy="2014876"/>
          </a:xfrm>
          <a:prstGeom prst="rect">
            <a:avLst/>
          </a:prstGeom>
        </p:spPr>
      </p:pic>
      <p:sp>
        <p:nvSpPr>
          <p:cNvPr id="11" name="TextBox 10">
            <a:extLst>
              <a:ext uri="{FF2B5EF4-FFF2-40B4-BE49-F238E27FC236}">
                <a16:creationId xmlns:a16="http://schemas.microsoft.com/office/drawing/2014/main" id="{8FBCC439-5E93-3549-8465-22FAF97CA681}"/>
              </a:ext>
            </a:extLst>
          </p:cNvPr>
          <p:cNvSpPr txBox="1"/>
          <p:nvPr/>
        </p:nvSpPr>
        <p:spPr>
          <a:xfrm>
            <a:off x="4583724" y="1204288"/>
            <a:ext cx="4454768" cy="2523768"/>
          </a:xfrm>
          <a:prstGeom prst="rect">
            <a:avLst/>
          </a:prstGeom>
          <a:noFill/>
        </p:spPr>
        <p:txBody>
          <a:bodyPr wrap="square" rtlCol="0">
            <a:spAutoFit/>
          </a:bodyPr>
          <a:lstStyle/>
          <a:p>
            <a:r>
              <a:rPr lang="en-US" sz="1400" dirty="0" err="1"/>
              <a:t>val</a:t>
            </a:r>
            <a:r>
              <a:rPr lang="en-US" sz="1400" dirty="0"/>
              <a:t> predictions = </a:t>
            </a:r>
            <a:r>
              <a:rPr lang="en-US" sz="1400" dirty="0" err="1"/>
              <a:t>model.predict</a:t>
            </a:r>
            <a:r>
              <a:rPr lang="en-US" sz="1400" dirty="0"/>
              <a:t>(</a:t>
            </a:r>
            <a:r>
              <a:rPr lang="en-US" sz="1400" dirty="0" err="1"/>
              <a:t>testRdd</a:t>
            </a:r>
            <a:r>
              <a:rPr lang="en-US" sz="1400" dirty="0"/>
              <a:t>)</a:t>
            </a:r>
            <a:br>
              <a:rPr lang="en-US" sz="1400" dirty="0"/>
            </a:br>
            <a:br>
              <a:rPr lang="en-US" sz="1400" dirty="0"/>
            </a:br>
            <a:r>
              <a:rPr lang="en-US" sz="1400" dirty="0" err="1"/>
              <a:t>val</a:t>
            </a:r>
            <a:r>
              <a:rPr lang="en-US" sz="1400" dirty="0"/>
              <a:t> </a:t>
            </a:r>
            <a:r>
              <a:rPr lang="en-US" sz="1400" dirty="0" err="1"/>
              <a:t>yPredict</a:t>
            </a:r>
            <a:r>
              <a:rPr lang="en-US" sz="1400" dirty="0"/>
              <a:t>: RDD[Float] = </a:t>
            </a:r>
            <a:r>
              <a:rPr lang="en-US" sz="1400" dirty="0" err="1"/>
              <a:t>predictions.map</a:t>
            </a:r>
            <a:r>
              <a:rPr lang="en-US" sz="1400" dirty="0"/>
              <a:t>(x =&gt; </a:t>
            </a:r>
            <a:r>
              <a:rPr lang="en-US" sz="1400" dirty="0" err="1"/>
              <a:t>x.toTensor.toArray</a:t>
            </a:r>
            <a:r>
              <a:rPr lang="en-US" sz="1400" dirty="0"/>
              <a:t>()(0))</a:t>
            </a:r>
            <a:br>
              <a:rPr lang="en-US" sz="1400" dirty="0"/>
            </a:br>
            <a:r>
              <a:rPr lang="en-US" sz="1400" dirty="0" err="1"/>
              <a:t>val</a:t>
            </a:r>
            <a:r>
              <a:rPr lang="en-US" sz="1400" dirty="0"/>
              <a:t> </a:t>
            </a:r>
            <a:r>
              <a:rPr lang="en-US" sz="1400" dirty="0" err="1"/>
              <a:t>yTruth</a:t>
            </a:r>
            <a:r>
              <a:rPr lang="en-US" sz="1400" dirty="0"/>
              <a:t>: RDD[Float] = </a:t>
            </a:r>
            <a:r>
              <a:rPr lang="en-US" sz="1400" dirty="0" err="1"/>
              <a:t>testRdd.map</a:t>
            </a:r>
            <a:r>
              <a:rPr lang="en-US" sz="1400" dirty="0"/>
              <a:t>(x =&gt; </a:t>
            </a:r>
            <a:r>
              <a:rPr lang="en-US" sz="1400" dirty="0" err="1"/>
              <a:t>x.label.toArray</a:t>
            </a:r>
            <a:r>
              <a:rPr lang="en-US" sz="1400" dirty="0"/>
              <a:t>()(0))</a:t>
            </a:r>
            <a:br>
              <a:rPr lang="en-US" sz="1400" dirty="0"/>
            </a:br>
            <a:r>
              <a:rPr lang="en-US" sz="1400" dirty="0" err="1"/>
              <a:t>val</a:t>
            </a:r>
            <a:r>
              <a:rPr lang="en-US" sz="1400" dirty="0"/>
              <a:t> anomalies = </a:t>
            </a:r>
            <a:r>
              <a:rPr lang="en-US" sz="1400" dirty="0" err="1"/>
              <a:t>AnomalyDetector.detectAnomalies</a:t>
            </a:r>
            <a:r>
              <a:rPr lang="en-US" sz="1400" dirty="0"/>
              <a:t>(</a:t>
            </a:r>
            <a:r>
              <a:rPr lang="en-US" sz="1400" dirty="0" err="1"/>
              <a:t>yTruth</a:t>
            </a:r>
            <a:r>
              <a:rPr lang="en-US" sz="1400" dirty="0"/>
              <a:t>, </a:t>
            </a:r>
            <a:r>
              <a:rPr lang="en-US" sz="1400" dirty="0" err="1"/>
              <a:t>yPredict</a:t>
            </a:r>
            <a:r>
              <a:rPr lang="en-US" sz="1400" dirty="0"/>
              <a:t>, 50)</a:t>
            </a:r>
            <a:br>
              <a:rPr lang="en-US" sz="1400" dirty="0"/>
            </a:br>
            <a:endParaRPr lang="en-US" sz="3200" dirty="0"/>
          </a:p>
        </p:txBody>
      </p:sp>
    </p:spTree>
    <p:extLst>
      <p:ext uri="{BB962C8B-B14F-4D97-AF65-F5344CB8AC3E}">
        <p14:creationId xmlns:p14="http://schemas.microsoft.com/office/powerpoint/2010/main" val="217553640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769441"/>
          </a:xfrm>
          <a:prstGeom prst="rect">
            <a:avLst/>
          </a:prstGeom>
        </p:spPr>
        <p:txBody>
          <a:bodyPr wrap="square">
            <a:spAutoFit/>
          </a:bodyPr>
          <a:lstStyle/>
          <a:p>
            <a:pPr algn="ctr" defTabSz="685256"/>
            <a:r>
              <a:rPr lang="en-US" altLang="zh-CN" sz="4400" b="1" dirty="0" err="1">
                <a:effectLst>
                  <a:glow rad="127000">
                    <a:srgbClr val="0071C5">
                      <a:alpha val="2000"/>
                    </a:srgbClr>
                  </a:glow>
                </a:effectLst>
                <a:ea typeface="Calibri" panose="020F0502020204030204" pitchFamily="34" charset="0"/>
                <a:cs typeface="Times New Roman" panose="02020603050405020304" pitchFamily="18" charset="0"/>
              </a:rPr>
              <a:t>TravelSky</a:t>
            </a:r>
            <a:r>
              <a:rPr lang="en-US" sz="4400" b="1" dirty="0">
                <a:effectLst>
                  <a:glow rad="127000">
                    <a:srgbClr val="0071C5">
                      <a:alpha val="2000"/>
                    </a:srgbClr>
                  </a:glow>
                </a:effectLst>
                <a:ea typeface="Calibri" panose="020F0502020204030204" pitchFamily="34" charset="0"/>
                <a:cs typeface="Times New Roman" panose="02020603050405020304" pitchFamily="18" charset="0"/>
              </a:rPr>
              <a:t> Anomaly Detection</a:t>
            </a:r>
            <a:endParaRPr lang="en-US" sz="2400" kern="0" dirty="0">
              <a:solidFill>
                <a:srgbClr val="FFA300"/>
              </a:solidFill>
              <a:ea typeface="Intel Clear Light" panose="020B0404020203020204" pitchFamily="34" charset="0"/>
              <a:cs typeface="Intel Clear Light" panose="020B0404020203020204" pitchFamily="34" charset="0"/>
            </a:endParaRPr>
          </a:p>
        </p:txBody>
      </p:sp>
      <p:pic>
        <p:nvPicPr>
          <p:cNvPr id="4" name="Content Placeholder 4">
            <a:extLst>
              <a:ext uri="{FF2B5EF4-FFF2-40B4-BE49-F238E27FC236}">
                <a16:creationId xmlns:a16="http://schemas.microsoft.com/office/drawing/2014/main" id="{6CC2753E-D7BC-A948-BAB1-DD0A10B3D38A}"/>
              </a:ext>
            </a:extLst>
          </p:cNvPr>
          <p:cNvPicPr>
            <a:picLocks noChangeAspect="1"/>
          </p:cNvPicPr>
          <p:nvPr/>
        </p:nvPicPr>
        <p:blipFill>
          <a:blip r:embed="rId3"/>
          <a:stretch>
            <a:fillRect/>
          </a:stretch>
        </p:blipFill>
        <p:spPr>
          <a:xfrm>
            <a:off x="4840003" y="868169"/>
            <a:ext cx="4117664" cy="1810207"/>
          </a:xfrm>
          <a:prstGeom prst="rect">
            <a:avLst/>
          </a:prstGeom>
        </p:spPr>
      </p:pic>
      <p:pic>
        <p:nvPicPr>
          <p:cNvPr id="5" name="Picture 4">
            <a:extLst>
              <a:ext uri="{FF2B5EF4-FFF2-40B4-BE49-F238E27FC236}">
                <a16:creationId xmlns:a16="http://schemas.microsoft.com/office/drawing/2014/main" id="{7644E39E-3318-6F44-96B7-8B484F83E4DE}"/>
              </a:ext>
            </a:extLst>
          </p:cNvPr>
          <p:cNvPicPr>
            <a:picLocks noChangeAspect="1"/>
          </p:cNvPicPr>
          <p:nvPr/>
        </p:nvPicPr>
        <p:blipFill>
          <a:blip r:embed="rId4"/>
          <a:stretch>
            <a:fillRect/>
          </a:stretch>
        </p:blipFill>
        <p:spPr>
          <a:xfrm>
            <a:off x="4840003" y="2885462"/>
            <a:ext cx="4197917" cy="1863185"/>
          </a:xfrm>
          <a:prstGeom prst="rect">
            <a:avLst/>
          </a:prstGeom>
        </p:spPr>
      </p:pic>
      <p:sp>
        <p:nvSpPr>
          <p:cNvPr id="7" name="TextBox 6">
            <a:extLst>
              <a:ext uri="{FF2B5EF4-FFF2-40B4-BE49-F238E27FC236}">
                <a16:creationId xmlns:a16="http://schemas.microsoft.com/office/drawing/2014/main" id="{C0B5EE0C-ED2A-F446-8952-B9A50DAB1450}"/>
              </a:ext>
            </a:extLst>
          </p:cNvPr>
          <p:cNvSpPr txBox="1"/>
          <p:nvPr/>
        </p:nvSpPr>
        <p:spPr>
          <a:xfrm>
            <a:off x="263628" y="1035757"/>
            <a:ext cx="4519387" cy="3385542"/>
          </a:xfrm>
          <a:prstGeom prst="rect">
            <a:avLst/>
          </a:prstGeom>
          <a:noFill/>
        </p:spPr>
        <p:txBody>
          <a:bodyPr wrap="square" rtlCol="0">
            <a:spAutoFit/>
          </a:bodyPr>
          <a:lstStyle/>
          <a:p>
            <a:pPr marL="177800" indent="-177800">
              <a:buFont typeface="Arial" panose="020B0604020202020204" pitchFamily="34" charset="0"/>
              <a:buChar char="•"/>
            </a:pPr>
            <a:r>
              <a:rPr lang="en-US" altLang="zh-CN" sz="2000" dirty="0"/>
              <a:t>Logs of servers, databases, etc.</a:t>
            </a:r>
          </a:p>
          <a:p>
            <a:pPr marL="177800" indent="-177800">
              <a:buFont typeface="Arial" panose="020B0604020202020204" pitchFamily="34" charset="0"/>
              <a:buChar char="•"/>
            </a:pPr>
            <a:endParaRPr lang="en-US" altLang="zh-CN" sz="2000" dirty="0"/>
          </a:p>
          <a:p>
            <a:pPr marL="177800" indent="-177800">
              <a:buFont typeface="Arial" panose="020B0604020202020204" pitchFamily="34" charset="0"/>
              <a:buChar char="•"/>
            </a:pPr>
            <a:r>
              <a:rPr lang="en-US" altLang="zh-CN" sz="2000" dirty="0"/>
              <a:t>Save</a:t>
            </a:r>
            <a:r>
              <a:rPr lang="zh-CN" altLang="en-US" sz="2000" dirty="0"/>
              <a:t> </a:t>
            </a:r>
            <a:r>
              <a:rPr lang="en-US" altLang="zh-CN" sz="2000" dirty="0"/>
              <a:t>cost</a:t>
            </a:r>
            <a:r>
              <a:rPr lang="zh-CN" altLang="en-US" sz="2000" dirty="0"/>
              <a:t> </a:t>
            </a:r>
            <a:r>
              <a:rPr lang="en-US" altLang="zh-CN" sz="2000" dirty="0"/>
              <a:t>for</a:t>
            </a:r>
            <a:r>
              <a:rPr lang="zh-CN" altLang="en-US" sz="2000" dirty="0"/>
              <a:t> </a:t>
            </a:r>
            <a:r>
              <a:rPr lang="en-US" altLang="zh-CN" sz="2000" dirty="0"/>
              <a:t>monitoring and predictive maintenance</a:t>
            </a:r>
            <a:r>
              <a:rPr lang="zh-CN" altLang="en-US" sz="2000" dirty="0"/>
              <a:t> </a:t>
            </a:r>
            <a:endParaRPr lang="en-US" altLang="zh-CN" sz="2000" dirty="0"/>
          </a:p>
          <a:p>
            <a:pPr marL="177800" indent="-177800">
              <a:buFont typeface="Arial" panose="020B0604020202020204" pitchFamily="34" charset="0"/>
              <a:buChar char="•"/>
            </a:pPr>
            <a:endParaRPr lang="en-US" altLang="zh-CN" sz="2000" dirty="0"/>
          </a:p>
          <a:p>
            <a:pPr marL="177800" indent="-177800">
              <a:buFont typeface="Arial" panose="020B0604020202020204" pitchFamily="34" charset="0"/>
              <a:buChar char="•"/>
            </a:pPr>
            <a:r>
              <a:rPr lang="en-US" sz="2000" dirty="0"/>
              <a:t>Unsupervised learning</a:t>
            </a:r>
          </a:p>
          <a:p>
            <a:pPr marL="177800" indent="-177800">
              <a:buFont typeface="Arial" panose="020B0604020202020204" pitchFamily="34" charset="0"/>
              <a:buChar char="•"/>
            </a:pPr>
            <a:endParaRPr lang="en-US" sz="2000" dirty="0"/>
          </a:p>
          <a:p>
            <a:endParaRPr lang="en-US" sz="2000" dirty="0"/>
          </a:p>
          <a:p>
            <a:pPr marL="177800" indent="-177800">
              <a:buFont typeface="Arial" panose="020B0604020202020204" pitchFamily="34" charset="0"/>
              <a:buChar char="•"/>
            </a:pPr>
            <a:endParaRPr lang="en-US" altLang="zh-CN" sz="2000" b="1" dirty="0"/>
          </a:p>
          <a:p>
            <a:pPr marL="177800" indent="-177800">
              <a:buFont typeface="Arial" panose="020B0604020202020204" pitchFamily="34" charset="0"/>
              <a:buChar char="•"/>
            </a:pPr>
            <a:endParaRPr lang="en-US" sz="2000" b="1" dirty="0"/>
          </a:p>
          <a:p>
            <a:pPr marL="177800" indent="-177800">
              <a:buFont typeface="Arial" panose="020B0604020202020204" pitchFamily="34" charset="0"/>
              <a:buChar char="•"/>
            </a:pPr>
            <a:endParaRPr lang="en-US" sz="1400" b="1" dirty="0"/>
          </a:p>
        </p:txBody>
      </p:sp>
    </p:spTree>
    <p:extLst>
      <p:ext uri="{BB962C8B-B14F-4D97-AF65-F5344CB8AC3E}">
        <p14:creationId xmlns:p14="http://schemas.microsoft.com/office/powerpoint/2010/main" val="184863064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584775"/>
          </a:xfrm>
          <a:prstGeom prst="rect">
            <a:avLst/>
          </a:prstGeom>
        </p:spPr>
        <p:txBody>
          <a:bodyPr wrap="square">
            <a:spAutoFit/>
          </a:bodyPr>
          <a:lstStyle/>
          <a:p>
            <a:pPr algn="ctr" defTabSz="685256"/>
            <a:r>
              <a:rPr lang="en-US" sz="3200" b="1" dirty="0">
                <a:effectLst>
                  <a:glow rad="127000">
                    <a:srgbClr val="0071C5">
                      <a:alpha val="2000"/>
                    </a:srgbClr>
                  </a:glow>
                </a:effectLst>
                <a:ea typeface="Calibri" panose="020F0502020204030204" pitchFamily="34" charset="0"/>
                <a:cs typeface="Times New Roman" panose="02020603050405020304" pitchFamily="18" charset="0"/>
              </a:rPr>
              <a:t>Analytics Zoo Solution</a:t>
            </a:r>
            <a:endParaRPr lang="en-US" sz="3200" b="1" dirty="0">
              <a:solidFill>
                <a:schemeClr val="accent2">
                  <a:lumMod val="60000"/>
                  <a:lumOff val="40000"/>
                </a:schemeClr>
              </a:solidFill>
              <a:effectLst>
                <a:glow rad="127000">
                  <a:srgbClr val="0071C5">
                    <a:alpha val="2000"/>
                  </a:srgbClr>
                </a:glow>
              </a:effectLst>
              <a:ea typeface="Calibri" panose="020F0502020204030204" pitchFamily="34" charset="0"/>
              <a:cs typeface="Times New Roman" panose="02020603050405020304" pitchFamily="18" charset="0"/>
            </a:endParaRPr>
          </a:p>
        </p:txBody>
      </p:sp>
      <p:pic>
        <p:nvPicPr>
          <p:cNvPr id="31" name="Picture 30">
            <a:extLst>
              <a:ext uri="{FF2B5EF4-FFF2-40B4-BE49-F238E27FC236}">
                <a16:creationId xmlns:a16="http://schemas.microsoft.com/office/drawing/2014/main" id="{6FAB0740-B6FC-E14B-9CCC-501F2DDDD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50" y="1155700"/>
            <a:ext cx="7835900" cy="2832100"/>
          </a:xfrm>
          <a:prstGeom prst="rect">
            <a:avLst/>
          </a:prstGeom>
        </p:spPr>
      </p:pic>
    </p:spTree>
    <p:extLst>
      <p:ext uri="{BB962C8B-B14F-4D97-AF65-F5344CB8AC3E}">
        <p14:creationId xmlns:p14="http://schemas.microsoft.com/office/powerpoint/2010/main" val="156082196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584775"/>
          </a:xfrm>
          <a:prstGeom prst="rect">
            <a:avLst/>
          </a:prstGeom>
        </p:spPr>
        <p:txBody>
          <a:bodyPr wrap="square">
            <a:spAutoFit/>
          </a:bodyPr>
          <a:lstStyle/>
          <a:p>
            <a:pPr algn="ctr" defTabSz="685256"/>
            <a:r>
              <a:rPr lang="en-US" sz="3200" b="1" dirty="0">
                <a:effectLst>
                  <a:glow rad="127000">
                    <a:srgbClr val="0071C5">
                      <a:alpha val="2000"/>
                    </a:srgbClr>
                  </a:glow>
                </a:effectLst>
                <a:ea typeface="Calibri" panose="020F0502020204030204" pitchFamily="34" charset="0"/>
                <a:cs typeface="Times New Roman" panose="02020603050405020304" pitchFamily="18" charset="0"/>
              </a:rPr>
              <a:t>Results</a:t>
            </a:r>
          </a:p>
        </p:txBody>
      </p:sp>
      <p:sp>
        <p:nvSpPr>
          <p:cNvPr id="11" name="TextBox 10">
            <a:extLst>
              <a:ext uri="{FF2B5EF4-FFF2-40B4-BE49-F238E27FC236}">
                <a16:creationId xmlns:a16="http://schemas.microsoft.com/office/drawing/2014/main" id="{8FBCC439-5E93-3549-8465-22FAF97CA681}"/>
              </a:ext>
            </a:extLst>
          </p:cNvPr>
          <p:cNvSpPr txBox="1"/>
          <p:nvPr/>
        </p:nvSpPr>
        <p:spPr>
          <a:xfrm>
            <a:off x="4583724" y="1204288"/>
            <a:ext cx="4454768" cy="2523768"/>
          </a:xfrm>
          <a:prstGeom prst="rect">
            <a:avLst/>
          </a:prstGeom>
          <a:noFill/>
        </p:spPr>
        <p:txBody>
          <a:bodyPr wrap="square" rtlCol="0">
            <a:spAutoFit/>
          </a:bodyPr>
          <a:lstStyle/>
          <a:p>
            <a:r>
              <a:rPr lang="en-US" sz="1400" dirty="0" err="1"/>
              <a:t>val</a:t>
            </a:r>
            <a:r>
              <a:rPr lang="en-US" sz="1400" dirty="0"/>
              <a:t> predictions = </a:t>
            </a:r>
            <a:r>
              <a:rPr lang="en-US" sz="1400" dirty="0" err="1"/>
              <a:t>model.predict</a:t>
            </a:r>
            <a:r>
              <a:rPr lang="en-US" sz="1400" dirty="0"/>
              <a:t>(</a:t>
            </a:r>
            <a:r>
              <a:rPr lang="en-US" sz="1400" dirty="0" err="1"/>
              <a:t>testRdd</a:t>
            </a:r>
            <a:r>
              <a:rPr lang="en-US" sz="1400" dirty="0"/>
              <a:t>)</a:t>
            </a:r>
            <a:br>
              <a:rPr lang="en-US" sz="1400" dirty="0"/>
            </a:br>
            <a:br>
              <a:rPr lang="en-US" sz="1400" dirty="0"/>
            </a:br>
            <a:r>
              <a:rPr lang="en-US" sz="1400" dirty="0" err="1"/>
              <a:t>val</a:t>
            </a:r>
            <a:r>
              <a:rPr lang="en-US" sz="1400" dirty="0"/>
              <a:t> </a:t>
            </a:r>
            <a:r>
              <a:rPr lang="en-US" sz="1400" dirty="0" err="1"/>
              <a:t>yPredict</a:t>
            </a:r>
            <a:r>
              <a:rPr lang="en-US" sz="1400" dirty="0"/>
              <a:t>: RDD[Float] = </a:t>
            </a:r>
            <a:r>
              <a:rPr lang="en-US" sz="1400" dirty="0" err="1"/>
              <a:t>predictions.map</a:t>
            </a:r>
            <a:r>
              <a:rPr lang="en-US" sz="1400" dirty="0"/>
              <a:t>(x =&gt; </a:t>
            </a:r>
            <a:r>
              <a:rPr lang="en-US" sz="1400" dirty="0" err="1"/>
              <a:t>x.toTensor.toArray</a:t>
            </a:r>
            <a:r>
              <a:rPr lang="en-US" sz="1400" dirty="0"/>
              <a:t>()(0))</a:t>
            </a:r>
            <a:br>
              <a:rPr lang="en-US" sz="1400" dirty="0"/>
            </a:br>
            <a:r>
              <a:rPr lang="en-US" sz="1400" dirty="0" err="1"/>
              <a:t>val</a:t>
            </a:r>
            <a:r>
              <a:rPr lang="en-US" sz="1400" dirty="0"/>
              <a:t> </a:t>
            </a:r>
            <a:r>
              <a:rPr lang="en-US" sz="1400" dirty="0" err="1"/>
              <a:t>yTruth</a:t>
            </a:r>
            <a:r>
              <a:rPr lang="en-US" sz="1400" dirty="0"/>
              <a:t>: RDD[Float] = </a:t>
            </a:r>
            <a:r>
              <a:rPr lang="en-US" sz="1400" dirty="0" err="1"/>
              <a:t>testRdd.map</a:t>
            </a:r>
            <a:r>
              <a:rPr lang="en-US" sz="1400" dirty="0"/>
              <a:t>(x =&gt; </a:t>
            </a:r>
            <a:r>
              <a:rPr lang="en-US" sz="1400" dirty="0" err="1"/>
              <a:t>x.label.toArray</a:t>
            </a:r>
            <a:r>
              <a:rPr lang="en-US" sz="1400" dirty="0"/>
              <a:t>()(0))</a:t>
            </a:r>
            <a:br>
              <a:rPr lang="en-US" sz="1400" dirty="0"/>
            </a:br>
            <a:r>
              <a:rPr lang="en-US" sz="1400" dirty="0" err="1"/>
              <a:t>val</a:t>
            </a:r>
            <a:r>
              <a:rPr lang="en-US" sz="1400" dirty="0"/>
              <a:t> anomalies = </a:t>
            </a:r>
            <a:r>
              <a:rPr lang="en-US" sz="1400" dirty="0" err="1"/>
              <a:t>AnomalyDetector.detectAnomalies</a:t>
            </a:r>
            <a:r>
              <a:rPr lang="en-US" sz="1400" dirty="0"/>
              <a:t>(</a:t>
            </a:r>
            <a:r>
              <a:rPr lang="en-US" sz="1400" dirty="0" err="1"/>
              <a:t>yTruth</a:t>
            </a:r>
            <a:r>
              <a:rPr lang="en-US" sz="1400" dirty="0"/>
              <a:t>, </a:t>
            </a:r>
            <a:r>
              <a:rPr lang="en-US" sz="1400" dirty="0" err="1"/>
              <a:t>yPredict</a:t>
            </a:r>
            <a:r>
              <a:rPr lang="en-US" sz="1400" dirty="0"/>
              <a:t>, 50)</a:t>
            </a:r>
            <a:br>
              <a:rPr lang="en-US" sz="1400" dirty="0"/>
            </a:br>
            <a:endParaRPr lang="en-US" sz="3200" dirty="0"/>
          </a:p>
        </p:txBody>
      </p:sp>
      <p:pic>
        <p:nvPicPr>
          <p:cNvPr id="7" name="Picture 6">
            <a:extLst>
              <a:ext uri="{FF2B5EF4-FFF2-40B4-BE49-F238E27FC236}">
                <a16:creationId xmlns:a16="http://schemas.microsoft.com/office/drawing/2014/main" id="{84DCF006-B948-B048-A811-79629E285DE3}"/>
              </a:ext>
            </a:extLst>
          </p:cNvPr>
          <p:cNvPicPr>
            <a:picLocks noChangeAspect="1"/>
          </p:cNvPicPr>
          <p:nvPr/>
        </p:nvPicPr>
        <p:blipFill>
          <a:blip r:embed="rId2"/>
          <a:stretch>
            <a:fillRect/>
          </a:stretch>
        </p:blipFill>
        <p:spPr>
          <a:xfrm>
            <a:off x="129396" y="3067390"/>
            <a:ext cx="4278702" cy="1933472"/>
          </a:xfrm>
          <a:prstGeom prst="rect">
            <a:avLst/>
          </a:prstGeom>
        </p:spPr>
      </p:pic>
      <p:pic>
        <p:nvPicPr>
          <p:cNvPr id="8" name="Picture 7">
            <a:extLst>
              <a:ext uri="{FF2B5EF4-FFF2-40B4-BE49-F238E27FC236}">
                <a16:creationId xmlns:a16="http://schemas.microsoft.com/office/drawing/2014/main" id="{5BE4FF66-91ED-6042-A5EF-7B50440B4D64}"/>
              </a:ext>
            </a:extLst>
          </p:cNvPr>
          <p:cNvPicPr>
            <a:picLocks noChangeAspect="1"/>
          </p:cNvPicPr>
          <p:nvPr/>
        </p:nvPicPr>
        <p:blipFill>
          <a:blip r:embed="rId3"/>
          <a:stretch>
            <a:fillRect/>
          </a:stretch>
        </p:blipFill>
        <p:spPr>
          <a:xfrm>
            <a:off x="129396" y="824116"/>
            <a:ext cx="4300571" cy="1970842"/>
          </a:xfrm>
          <a:prstGeom prst="rect">
            <a:avLst/>
          </a:prstGeom>
        </p:spPr>
      </p:pic>
    </p:spTree>
    <p:extLst>
      <p:ext uri="{BB962C8B-B14F-4D97-AF65-F5344CB8AC3E}">
        <p14:creationId xmlns:p14="http://schemas.microsoft.com/office/powerpoint/2010/main" val="114149857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584775"/>
          </a:xfrm>
          <a:prstGeom prst="rect">
            <a:avLst/>
          </a:prstGeom>
        </p:spPr>
        <p:txBody>
          <a:bodyPr wrap="square">
            <a:spAutoFit/>
          </a:bodyPr>
          <a:lstStyle/>
          <a:p>
            <a:pPr algn="ctr" defTabSz="685256"/>
            <a:r>
              <a:rPr lang="en-US" sz="3200" b="1" dirty="0">
                <a:effectLst>
                  <a:glow rad="127000">
                    <a:srgbClr val="0071C5">
                      <a:alpha val="2000"/>
                    </a:srgbClr>
                  </a:glow>
                </a:effectLst>
                <a:ea typeface="Calibri" panose="020F0502020204030204" pitchFamily="34" charset="0"/>
                <a:cs typeface="Times New Roman" panose="02020603050405020304" pitchFamily="18" charset="0"/>
              </a:rPr>
              <a:t>Timeseries Anomaly Detection on public data</a:t>
            </a:r>
            <a:endParaRPr lang="en-US" sz="1600" kern="0" dirty="0">
              <a:solidFill>
                <a:srgbClr val="FFA300"/>
              </a:solidFill>
              <a:ea typeface="Intel Clear Light" panose="020B0404020203020204" pitchFamily="34" charset="0"/>
              <a:cs typeface="Intel Clear Light" panose="020B0404020203020204" pitchFamily="34" charset="0"/>
            </a:endParaRPr>
          </a:p>
        </p:txBody>
      </p:sp>
      <p:sp>
        <p:nvSpPr>
          <p:cNvPr id="3" name="Rectangle 2"/>
          <p:cNvSpPr/>
          <p:nvPr/>
        </p:nvSpPr>
        <p:spPr>
          <a:xfrm>
            <a:off x="120913" y="2681946"/>
            <a:ext cx="9023088" cy="523220"/>
          </a:xfrm>
          <a:prstGeom prst="rect">
            <a:avLst/>
          </a:prstGeom>
        </p:spPr>
        <p:txBody>
          <a:bodyPr wrap="square">
            <a:spAutoFit/>
          </a:bodyPr>
          <a:lstStyle/>
          <a:p>
            <a:r>
              <a:rPr lang="en-US" sz="1400" dirty="0">
                <a:hlinkClick r:id="rId2"/>
              </a:rPr>
              <a:t>https://github.com/intel-analytics/analytics-zoo/blob/master/apps/anomaly-detection/anomaly-detection-nyc-taxi.ipynb</a:t>
            </a:r>
            <a:endParaRPr lang="en-US" sz="1400" dirty="0"/>
          </a:p>
        </p:txBody>
      </p:sp>
      <p:sp>
        <p:nvSpPr>
          <p:cNvPr id="4" name="TextBox 3"/>
          <p:cNvSpPr txBox="1"/>
          <p:nvPr/>
        </p:nvSpPr>
        <p:spPr>
          <a:xfrm>
            <a:off x="120913" y="2312614"/>
            <a:ext cx="8311374" cy="369332"/>
          </a:xfrm>
          <a:prstGeom prst="rect">
            <a:avLst/>
          </a:prstGeom>
          <a:noFill/>
        </p:spPr>
        <p:txBody>
          <a:bodyPr wrap="square" rtlCol="0">
            <a:spAutoFit/>
          </a:bodyPr>
          <a:lstStyle/>
          <a:p>
            <a:r>
              <a:rPr lang="en-US" b="1" dirty="0">
                <a:cs typeface="Courier New" panose="02070309020205020404" pitchFamily="49" charset="0"/>
              </a:rPr>
              <a:t>Notebook:</a:t>
            </a:r>
          </a:p>
        </p:txBody>
      </p:sp>
    </p:spTree>
    <p:extLst>
      <p:ext uri="{BB962C8B-B14F-4D97-AF65-F5344CB8AC3E}">
        <p14:creationId xmlns:p14="http://schemas.microsoft.com/office/powerpoint/2010/main" val="158889493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584775"/>
          </a:xfrm>
          <a:prstGeom prst="rect">
            <a:avLst/>
          </a:prstGeom>
        </p:spPr>
        <p:txBody>
          <a:bodyPr wrap="square">
            <a:spAutoFit/>
          </a:bodyPr>
          <a:lstStyle/>
          <a:p>
            <a:pPr algn="ctr" defTabSz="685256"/>
            <a:r>
              <a:rPr lang="en-US" sz="3200" b="1" dirty="0">
                <a:effectLst>
                  <a:glow rad="127000">
                    <a:srgbClr val="0071C5">
                      <a:alpha val="2000"/>
                    </a:srgbClr>
                  </a:glow>
                </a:effectLst>
                <a:ea typeface="Calibri" panose="020F0502020204030204" pitchFamily="34" charset="0"/>
                <a:cs typeface="Times New Roman" panose="02020603050405020304" pitchFamily="18" charset="0"/>
              </a:rPr>
              <a:t>Takeaways</a:t>
            </a:r>
            <a:endParaRPr lang="en-US" sz="3200" b="1" dirty="0">
              <a:solidFill>
                <a:schemeClr val="accent2">
                  <a:lumMod val="60000"/>
                  <a:lumOff val="40000"/>
                </a:schemeClr>
              </a:solidFill>
              <a:effectLst>
                <a:glow rad="127000">
                  <a:srgbClr val="0071C5">
                    <a:alpha val="2000"/>
                  </a:srgbClr>
                </a:glow>
              </a:effectLst>
              <a:ea typeface="Calibri" panose="020F0502020204030204" pitchFamily="34" charset="0"/>
              <a:cs typeface="Times New Roman" panose="02020603050405020304" pitchFamily="18" charset="0"/>
            </a:endParaRPr>
          </a:p>
        </p:txBody>
      </p:sp>
      <p:sp>
        <p:nvSpPr>
          <p:cNvPr id="5" name="Subtitle 2">
            <a:extLst>
              <a:ext uri="{FF2B5EF4-FFF2-40B4-BE49-F238E27FC236}">
                <a16:creationId xmlns:a16="http://schemas.microsoft.com/office/drawing/2014/main" id="{23F1981B-B6C3-9B4A-9396-A76AAD3187AF}"/>
              </a:ext>
            </a:extLst>
          </p:cNvPr>
          <p:cNvSpPr txBox="1">
            <a:spLocks/>
          </p:cNvSpPr>
          <p:nvPr/>
        </p:nvSpPr>
        <p:spPr>
          <a:xfrm>
            <a:off x="540237" y="981140"/>
            <a:ext cx="7236709" cy="3019178"/>
          </a:xfrm>
          <a:prstGeom prst="rect">
            <a:avLst/>
          </a:prstGeom>
        </p:spPr>
        <p:txBody>
          <a:bodyPr vert="horz" wrap="square" lIns="0" tIns="0" rIns="0" bIns="0" numCol="1" anchor="t" anchorCtr="0" compatLnSpc="1">
            <a:prstTxWarp prst="textNoShape">
              <a:avLst/>
            </a:prstTxWarp>
            <a:noAutofit/>
          </a:bodyPr>
          <a:lstStyle>
            <a:lvl1pPr marL="123541" indent="-123541" algn="l" rtl="0" eaLnBrk="1" fontAlgn="base" hangingPunct="1">
              <a:lnSpc>
                <a:spcPct val="95000"/>
              </a:lnSpc>
              <a:spcBef>
                <a:spcPct val="30000"/>
              </a:spcBef>
              <a:spcAft>
                <a:spcPct val="0"/>
              </a:spcAft>
              <a:buClr>
                <a:schemeClr val="tx1"/>
              </a:buClr>
              <a:buFont typeface="Arial" pitchFamily="34" charset="0"/>
              <a:buChar char="•"/>
              <a:defRPr sz="2000">
                <a:solidFill>
                  <a:schemeClr val="tx1"/>
                </a:solidFill>
                <a:effectLst/>
                <a:latin typeface="+mn-lt"/>
                <a:ea typeface="+mn-ea"/>
                <a:cs typeface="+mn-cs"/>
              </a:defRPr>
            </a:lvl1pPr>
            <a:lvl2pPr marL="312333" indent="-123541" algn="l" rtl="0" eaLnBrk="1" fontAlgn="base" hangingPunct="1">
              <a:lnSpc>
                <a:spcPct val="95000"/>
              </a:lnSpc>
              <a:spcBef>
                <a:spcPct val="30000"/>
              </a:spcBef>
              <a:spcAft>
                <a:spcPct val="0"/>
              </a:spcAft>
              <a:buClr>
                <a:schemeClr val="tx1"/>
              </a:buClr>
              <a:buChar char="–"/>
              <a:defRPr sz="1750">
                <a:solidFill>
                  <a:schemeClr val="tx1"/>
                </a:solidFill>
                <a:effectLst/>
                <a:latin typeface="+mn-lt"/>
                <a:cs typeface="+mn-cs"/>
              </a:defRPr>
            </a:lvl2pPr>
            <a:lvl3pPr marL="501123" indent="-123541" algn="l" rtl="0" eaLnBrk="1" fontAlgn="base" hangingPunct="1">
              <a:lnSpc>
                <a:spcPct val="95000"/>
              </a:lnSpc>
              <a:spcBef>
                <a:spcPct val="30000"/>
              </a:spcBef>
              <a:spcAft>
                <a:spcPct val="0"/>
              </a:spcAft>
              <a:buClr>
                <a:schemeClr val="tx1"/>
              </a:buClr>
              <a:buChar char="–"/>
              <a:defRPr sz="1500">
                <a:solidFill>
                  <a:schemeClr val="tx1"/>
                </a:solidFill>
                <a:effectLst/>
                <a:latin typeface="+mn-lt"/>
                <a:cs typeface="+mn-cs"/>
              </a:defRPr>
            </a:lvl3pPr>
            <a:lvl4pPr marL="757774" indent="-131371"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4pPr>
            <a:lvl5pPr marL="946566" indent="-126151"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5pPr>
            <a:lvl6pPr marL="1197127" indent="-126151"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6pPr>
            <a:lvl7pPr marL="1447689" indent="-126151"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7pPr>
            <a:lvl8pPr marL="1698250" indent="-126151"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8pPr>
            <a:lvl9pPr marL="1948811" indent="-126151"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9pPr>
          </a:lstStyle>
          <a:p>
            <a:pPr marL="342900" indent="-342900" defTabSz="914400"/>
            <a:r>
              <a:rPr lang="en-US" sz="1950" kern="0" dirty="0">
                <a:latin typeface="Calibri" panose="020F0502020204030204" pitchFamily="34" charset="0"/>
                <a:cs typeface="Calibri" panose="020F0502020204030204" pitchFamily="34" charset="0"/>
              </a:rPr>
              <a:t>Analytics Zoo/</a:t>
            </a:r>
            <a:r>
              <a:rPr lang="en-US" sz="1950" kern="0" dirty="0" err="1">
                <a:latin typeface="Calibri" panose="020F0502020204030204" pitchFamily="34" charset="0"/>
                <a:cs typeface="Calibri" panose="020F0502020204030204" pitchFamily="34" charset="0"/>
              </a:rPr>
              <a:t>BigDL</a:t>
            </a:r>
            <a:r>
              <a:rPr lang="en-US" sz="1950" kern="0" dirty="0">
                <a:latin typeface="Calibri" panose="020F0502020204030204" pitchFamily="34" charset="0"/>
                <a:cs typeface="Calibri" panose="020F0502020204030204" pitchFamily="34" charset="0"/>
              </a:rPr>
              <a:t> integrates well into </a:t>
            </a:r>
            <a:r>
              <a:rPr lang="en-US" altLang="zh-CN" sz="1950" kern="0" dirty="0">
                <a:latin typeface="Calibri" panose="020F0502020204030204" pitchFamily="34" charset="0"/>
                <a:cs typeface="Calibri" panose="020F0502020204030204" pitchFamily="34" charset="0"/>
              </a:rPr>
              <a:t>customers’</a:t>
            </a:r>
            <a:r>
              <a:rPr lang="zh-CN" altLang="en-US" sz="1950" kern="0" dirty="0">
                <a:latin typeface="Calibri" panose="020F0502020204030204" pitchFamily="34" charset="0"/>
                <a:cs typeface="Calibri" panose="020F0502020204030204" pitchFamily="34" charset="0"/>
              </a:rPr>
              <a:t> </a:t>
            </a:r>
            <a:r>
              <a:rPr lang="en-US" sz="1950" kern="0" dirty="0">
                <a:latin typeface="Calibri" panose="020F0502020204030204" pitchFamily="34" charset="0"/>
                <a:cs typeface="Calibri" panose="020F0502020204030204" pitchFamily="34" charset="0"/>
              </a:rPr>
              <a:t>existing Spark ETL and machine learning platform</a:t>
            </a:r>
          </a:p>
          <a:p>
            <a:pPr marL="342900" indent="-342900" defTabSz="914400"/>
            <a:endParaRPr lang="en-US" sz="1950" kern="0" dirty="0">
              <a:latin typeface="Calibri" panose="020F0502020204030204" pitchFamily="34" charset="0"/>
              <a:cs typeface="Calibri" panose="020F0502020204030204" pitchFamily="34" charset="0"/>
            </a:endParaRPr>
          </a:p>
          <a:p>
            <a:pPr marL="342900" indent="-342900" defTabSz="914400"/>
            <a:r>
              <a:rPr lang="en-US" sz="1950" kern="0" dirty="0">
                <a:latin typeface="Calibri" panose="020F0502020204030204" pitchFamily="34" charset="0"/>
                <a:cs typeface="Calibri" panose="020F0502020204030204" pitchFamily="34" charset="0"/>
              </a:rPr>
              <a:t>Analytics Zoo/</a:t>
            </a:r>
            <a:r>
              <a:rPr lang="en-US" sz="1950" kern="0" dirty="0" err="1">
                <a:latin typeface="Calibri" panose="020F0502020204030204" pitchFamily="34" charset="0"/>
                <a:cs typeface="Calibri" panose="020F0502020204030204" pitchFamily="34" charset="0"/>
              </a:rPr>
              <a:t>BigDL</a:t>
            </a:r>
            <a:r>
              <a:rPr lang="en-US" sz="1950" kern="0" dirty="0">
                <a:latin typeface="Calibri" panose="020F0502020204030204" pitchFamily="34" charset="0"/>
                <a:cs typeface="Calibri" panose="020F0502020204030204" pitchFamily="34" charset="0"/>
              </a:rPr>
              <a:t> scales with time series data</a:t>
            </a:r>
          </a:p>
          <a:p>
            <a:pPr marL="0" indent="0" defTabSz="914400">
              <a:buNone/>
            </a:pPr>
            <a:endParaRPr lang="en-US" sz="1950" kern="0" dirty="0">
              <a:latin typeface="Calibri" panose="020F0502020204030204" pitchFamily="34" charset="0"/>
              <a:cs typeface="Calibri" panose="020F0502020204030204" pitchFamily="34" charset="0"/>
            </a:endParaRPr>
          </a:p>
          <a:p>
            <a:pPr marL="342900" indent="-342900" defTabSz="914400"/>
            <a:r>
              <a:rPr lang="en-US" sz="1950" kern="0" dirty="0">
                <a:latin typeface="Calibri" panose="020F0502020204030204" pitchFamily="34" charset="0"/>
                <a:cs typeface="Calibri" panose="020F0502020204030204" pitchFamily="34" charset="0"/>
              </a:rPr>
              <a:t>LSTM-based DNNs capture anomalies for multiple use cases</a:t>
            </a:r>
          </a:p>
          <a:p>
            <a:pPr marL="342900" indent="-342900" defTabSz="914400"/>
            <a:endParaRPr lang="en-US" sz="1950" kern="0" dirty="0">
              <a:latin typeface="Calibri" panose="020F0502020204030204" pitchFamily="34" charset="0"/>
              <a:cs typeface="Calibri" panose="020F0502020204030204" pitchFamily="34" charset="0"/>
            </a:endParaRPr>
          </a:p>
          <a:p>
            <a:pPr marL="342900" indent="-342900" defTabSz="914400"/>
            <a:r>
              <a:rPr lang="en-US" altLang="zh-CN" sz="1950" kern="0" dirty="0">
                <a:latin typeface="Calibri" panose="020F0502020204030204" pitchFamily="34" charset="0"/>
                <a:cs typeface="Calibri" panose="020F0502020204030204" pitchFamily="34" charset="0"/>
              </a:rPr>
              <a:t>Feature</a:t>
            </a:r>
            <a:r>
              <a:rPr lang="zh-CN" altLang="en-US" sz="1950" kern="0" dirty="0">
                <a:latin typeface="Calibri" panose="020F0502020204030204" pitchFamily="34" charset="0"/>
                <a:cs typeface="Calibri" panose="020F0502020204030204" pitchFamily="34" charset="0"/>
              </a:rPr>
              <a:t> </a:t>
            </a:r>
            <a:r>
              <a:rPr lang="en-US" altLang="zh-CN" sz="1950" kern="0" dirty="0">
                <a:latin typeface="Calibri" panose="020F0502020204030204" pitchFamily="34" charset="0"/>
                <a:cs typeface="Calibri" panose="020F0502020204030204" pitchFamily="34" charset="0"/>
              </a:rPr>
              <a:t>extraction</a:t>
            </a:r>
            <a:r>
              <a:rPr lang="zh-CN" altLang="en-US" sz="1950" kern="0" dirty="0">
                <a:latin typeface="Calibri" panose="020F0502020204030204" pitchFamily="34" charset="0"/>
                <a:cs typeface="Calibri" panose="020F0502020204030204" pitchFamily="34" charset="0"/>
              </a:rPr>
              <a:t> </a:t>
            </a:r>
            <a:r>
              <a:rPr lang="en-US" altLang="zh-CN" sz="1950" kern="0" dirty="0">
                <a:latin typeface="Calibri" panose="020F0502020204030204" pitchFamily="34" charset="0"/>
                <a:cs typeface="Calibri" panose="020F0502020204030204" pitchFamily="34" charset="0"/>
              </a:rPr>
              <a:t>still</a:t>
            </a:r>
            <a:r>
              <a:rPr lang="zh-CN" altLang="en-US" sz="1950" kern="0" dirty="0">
                <a:latin typeface="Calibri" panose="020F0502020204030204" pitchFamily="34" charset="0"/>
                <a:cs typeface="Calibri" panose="020F0502020204030204" pitchFamily="34" charset="0"/>
              </a:rPr>
              <a:t> </a:t>
            </a:r>
            <a:r>
              <a:rPr lang="en-US" altLang="zh-CN" sz="1950" kern="0" dirty="0">
                <a:latin typeface="Calibri" panose="020F0502020204030204" pitchFamily="34" charset="0"/>
                <a:cs typeface="Calibri" panose="020F0502020204030204" pitchFamily="34" charset="0"/>
              </a:rPr>
              <a:t>matters</a:t>
            </a:r>
          </a:p>
          <a:p>
            <a:pPr marL="342900" indent="-342900" defTabSz="914400"/>
            <a:endParaRPr lang="en-US" altLang="zh-CN" sz="1950" kern="0" dirty="0">
              <a:latin typeface="Calibri" panose="020F0502020204030204" pitchFamily="34" charset="0"/>
              <a:cs typeface="Calibri" panose="020F0502020204030204" pitchFamily="34" charset="0"/>
            </a:endParaRPr>
          </a:p>
          <a:p>
            <a:pPr marL="342900" indent="-342900" defTabSz="914400"/>
            <a:r>
              <a:rPr lang="en-US" sz="1950" kern="0" dirty="0">
                <a:latin typeface="Calibri" panose="020F0502020204030204" pitchFamily="34" charset="0"/>
                <a:cs typeface="Calibri" panose="020F0502020204030204" pitchFamily="34" charset="0"/>
              </a:rPr>
              <a:t>Anomaly detection of time series would likely to play a key role in the use cases such as monitoring and predictive maintenance. </a:t>
            </a:r>
          </a:p>
          <a:p>
            <a:pPr marL="0" indent="0" defTabSz="914400">
              <a:buNone/>
            </a:pPr>
            <a:endParaRPr lang="en-US" sz="195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92619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156935" y="373413"/>
            <a:ext cx="4814389" cy="2927234"/>
          </a:xfrm>
          <a:prstGeom prst="rect">
            <a:avLst/>
          </a:prstGeom>
        </p:spPr>
      </p:pic>
      <p:sp>
        <p:nvSpPr>
          <p:cNvPr id="21" name="Rectangle 20">
            <a:extLst>
              <a:ext uri="{FF2B5EF4-FFF2-40B4-BE49-F238E27FC236}">
                <a16:creationId xmlns:a16="http://schemas.microsoft.com/office/drawing/2014/main" id="{3783A0F1-9C5F-441F-84D3-A8BEAB32F735}"/>
              </a:ext>
            </a:extLst>
          </p:cNvPr>
          <p:cNvSpPr/>
          <p:nvPr/>
        </p:nvSpPr>
        <p:spPr>
          <a:xfrm>
            <a:off x="-91418" y="3486346"/>
            <a:ext cx="9235418" cy="1138773"/>
          </a:xfrm>
          <a:prstGeom prst="rect">
            <a:avLst/>
          </a:prstGeom>
          <a:gradFill>
            <a:gsLst>
              <a:gs pos="50000">
                <a:srgbClr val="4472C4">
                  <a:alpha val="80000"/>
                </a:srgbClr>
              </a:gs>
              <a:gs pos="0">
                <a:srgbClr val="4472C4">
                  <a:alpha val="0"/>
                </a:srgbClr>
              </a:gs>
              <a:gs pos="100000">
                <a:srgbClr val="4472C4">
                  <a:alpha val="0"/>
                </a:srgbClr>
              </a:gs>
            </a:gsLst>
            <a:lin ang="0" scaled="1"/>
          </a:gradFill>
          <a:ln>
            <a:gradFill flip="none" rotWithShape="1">
              <a:gsLst>
                <a:gs pos="50000">
                  <a:srgbClr val="E7E6E6"/>
                </a:gs>
                <a:gs pos="0">
                  <a:srgbClr val="4472C4">
                    <a:alpha val="0"/>
                  </a:srgbClr>
                </a:gs>
                <a:gs pos="100000">
                  <a:srgbClr val="E7E6E6">
                    <a:alpha val="0"/>
                  </a:srgbClr>
                </a:gs>
              </a:gsLst>
              <a:lin ang="0" scaled="1"/>
              <a:tileRect/>
            </a:gradFill>
          </a:ln>
        </p:spPr>
        <p:txBody>
          <a:bodyPr wrap="square" anchor="ctr" anchorCtr="0">
            <a:spAutoFit/>
          </a:bodyPr>
          <a:lstStyle/>
          <a:p>
            <a:pPr marL="0" marR="0" lvl="0" indent="0" algn="ctr" defTabSz="60957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00"/>
                </a:solidFill>
                <a:effectLst/>
                <a:uLnTx/>
                <a:uFillTx/>
                <a:latin typeface="Intel Clear Hans" panose="020B0604020203020204" pitchFamily="34" charset="-122"/>
                <a:ea typeface="Intel Clear Hans" panose="020B0604020203020204" pitchFamily="34" charset="-122"/>
                <a:sym typeface="Intel Clear Pro"/>
              </a:rPr>
              <a:t>Unified Analytics + AI Platform</a:t>
            </a:r>
            <a:endParaRPr kumimoji="0" lang="zh-CN" altLang="en-US" sz="3200" b="1" i="0" u="none" strike="noStrike" kern="0" cap="none" spc="0" normalizeH="0" baseline="0" noProof="0" dirty="0">
              <a:ln>
                <a:noFill/>
              </a:ln>
              <a:solidFill>
                <a:srgbClr val="FFFF00"/>
              </a:solidFill>
              <a:effectLst/>
              <a:uLnTx/>
              <a:uFillTx/>
              <a:latin typeface="Intel Clear Hans" panose="020B0604020203020204" pitchFamily="34" charset="-122"/>
              <a:ea typeface="Intel Clear Hans" panose="020B0604020203020204" pitchFamily="34" charset="-122"/>
              <a:sym typeface="Intel Clear Pro"/>
            </a:endParaRPr>
          </a:p>
          <a:p>
            <a:pPr marL="0" marR="0" lvl="0" indent="0" algn="ctr" defTabSz="60957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prstClr val="white"/>
                </a:solidFill>
                <a:effectLst/>
                <a:uLnTx/>
                <a:uFillTx/>
                <a:latin typeface="Intel Clear Hans" panose="020B0604020203020204" pitchFamily="34" charset="-122"/>
                <a:ea typeface="Intel Clear Hans" panose="020B0604020203020204" pitchFamily="34" charset="-122"/>
                <a:sym typeface="Intel Clear Pro"/>
              </a:rPr>
              <a:t>Distributed </a:t>
            </a:r>
            <a:r>
              <a:rPr kumimoji="0" lang="en-US" altLang="zh-CN" sz="2000" b="1" i="0" u="none" strike="noStrike" kern="0" cap="none" spc="0" normalizeH="0" baseline="0" noProof="0" dirty="0" err="1">
                <a:ln>
                  <a:noFill/>
                </a:ln>
                <a:solidFill>
                  <a:prstClr val="white"/>
                </a:solidFill>
                <a:effectLst/>
                <a:uLnTx/>
                <a:uFillTx/>
                <a:latin typeface="Intel Clear Hans" panose="020B0604020203020204" pitchFamily="34" charset="-122"/>
                <a:ea typeface="Intel Clear Hans" panose="020B0604020203020204" pitchFamily="34" charset="-122"/>
                <a:sym typeface="Intel Clear Pro"/>
              </a:rPr>
              <a:t>TensorFlow</a:t>
            </a:r>
            <a:r>
              <a:rPr kumimoji="0" lang="en-US" altLang="zh-CN" sz="2000" b="1" i="0" u="none" strike="noStrike" kern="0" cap="none" spc="0" normalizeH="0" baseline="0" noProof="0" dirty="0">
                <a:ln>
                  <a:noFill/>
                </a:ln>
                <a:solidFill>
                  <a:prstClr val="white"/>
                </a:solidFill>
                <a:effectLst/>
                <a:uLnTx/>
                <a:uFillTx/>
                <a:latin typeface="Intel Clear Hans" panose="020B0604020203020204" pitchFamily="34" charset="-122"/>
                <a:ea typeface="Intel Clear Hans" panose="020B0604020203020204" pitchFamily="34" charset="-122"/>
                <a:sym typeface="Intel Clear Pro"/>
              </a:rPr>
              <a:t>, </a:t>
            </a:r>
            <a:r>
              <a:rPr kumimoji="0" lang="en-US" altLang="zh-CN" sz="2000" b="1" i="0" u="none" strike="noStrike" kern="0" cap="none" spc="0" normalizeH="0" baseline="0" noProof="0" dirty="0" err="1">
                <a:ln>
                  <a:noFill/>
                </a:ln>
                <a:solidFill>
                  <a:prstClr val="white"/>
                </a:solidFill>
                <a:effectLst/>
                <a:uLnTx/>
                <a:uFillTx/>
                <a:latin typeface="Intel Clear Hans" panose="020B0604020203020204" pitchFamily="34" charset="-122"/>
                <a:ea typeface="Intel Clear Hans" panose="020B0604020203020204" pitchFamily="34" charset="-122"/>
                <a:sym typeface="Intel Clear Pro"/>
              </a:rPr>
              <a:t>Keras</a:t>
            </a:r>
            <a:r>
              <a:rPr kumimoji="0" lang="en-US" altLang="zh-CN" sz="2000" b="1" i="0" u="none" strike="noStrike" kern="0" cap="none" spc="0" normalizeH="0" baseline="0" noProof="0" dirty="0">
                <a:ln>
                  <a:noFill/>
                </a:ln>
                <a:solidFill>
                  <a:prstClr val="white"/>
                </a:solidFill>
                <a:effectLst/>
                <a:uLnTx/>
                <a:uFillTx/>
                <a:latin typeface="Intel Clear Hans" panose="020B0604020203020204" pitchFamily="34" charset="-122"/>
                <a:ea typeface="Intel Clear Hans" panose="020B0604020203020204" pitchFamily="34" charset="-122"/>
                <a:sym typeface="Intel Clear Pro"/>
              </a:rPr>
              <a:t> and </a:t>
            </a:r>
            <a:r>
              <a:rPr kumimoji="0" lang="en-US" altLang="zh-CN" sz="2000" b="1" i="0" u="none" strike="noStrike" kern="0" cap="none" spc="0" normalizeH="0" baseline="0" noProof="0" dirty="0" err="1">
                <a:ln>
                  <a:noFill/>
                </a:ln>
                <a:solidFill>
                  <a:prstClr val="white"/>
                </a:solidFill>
                <a:effectLst/>
                <a:uLnTx/>
                <a:uFillTx/>
                <a:latin typeface="Intel Clear Hans" panose="020B0604020203020204" pitchFamily="34" charset="-122"/>
                <a:ea typeface="Intel Clear Hans" panose="020B0604020203020204" pitchFamily="34" charset="-122"/>
                <a:sym typeface="Intel Clear Pro"/>
              </a:rPr>
              <a:t>BigDL</a:t>
            </a:r>
            <a:r>
              <a:rPr kumimoji="0" lang="en-US" altLang="zh-CN" sz="2000" b="1" i="0" u="none" strike="noStrike" kern="0" cap="none" spc="0" normalizeH="0" baseline="0" noProof="0" dirty="0">
                <a:ln>
                  <a:noFill/>
                </a:ln>
                <a:solidFill>
                  <a:prstClr val="white"/>
                </a:solidFill>
                <a:effectLst/>
                <a:uLnTx/>
                <a:uFillTx/>
                <a:latin typeface="Intel Clear Hans" panose="020B0604020203020204" pitchFamily="34" charset="-122"/>
                <a:ea typeface="Intel Clear Hans" panose="020B0604020203020204" pitchFamily="34" charset="-122"/>
                <a:sym typeface="Intel Clear Pro"/>
              </a:rPr>
              <a:t> on</a:t>
            </a:r>
            <a:r>
              <a:rPr kumimoji="0" lang="en-US" altLang="zh-CN" sz="2000" b="1" i="0" u="none" strike="noStrike" kern="0" cap="none" spc="0" normalizeH="0" noProof="0" dirty="0">
                <a:ln>
                  <a:noFill/>
                </a:ln>
                <a:solidFill>
                  <a:prstClr val="white"/>
                </a:solidFill>
                <a:effectLst/>
                <a:uLnTx/>
                <a:uFillTx/>
                <a:latin typeface="Intel Clear Hans" panose="020B0604020203020204" pitchFamily="34" charset="-122"/>
                <a:ea typeface="Intel Clear Hans" panose="020B0604020203020204" pitchFamily="34" charset="-122"/>
                <a:sym typeface="Intel Clear Pro"/>
              </a:rPr>
              <a:t> Apache Spark</a:t>
            </a:r>
          </a:p>
          <a:p>
            <a:pPr lvl="0" algn="ctr" defTabSz="609570"/>
            <a:r>
              <a:rPr lang="en-US" altLang="zh-CN" sz="1600" b="1" kern="0" dirty="0">
                <a:solidFill>
                  <a:prstClr val="white"/>
                </a:solidFill>
                <a:latin typeface="Intel Clear Hans" panose="020B0604020203020204" pitchFamily="34" charset="-122"/>
                <a:ea typeface="Intel Clear Hans" panose="020B0604020203020204" pitchFamily="34" charset="-122"/>
                <a:sym typeface="Intel Clear Pro"/>
                <a:hlinkClick r:id="rId4"/>
              </a:rPr>
              <a:t>https://github.com/intel-analytics/analytics-zoo</a:t>
            </a:r>
            <a:endParaRPr kumimoji="0" lang="en-US" altLang="zh-CN" sz="1600" b="1" i="0" u="none" strike="noStrike" kern="0" cap="none" spc="0" normalizeH="0" baseline="0" noProof="0" dirty="0">
              <a:ln>
                <a:noFill/>
              </a:ln>
              <a:solidFill>
                <a:prstClr val="white"/>
              </a:solidFill>
              <a:effectLst/>
              <a:uLnTx/>
              <a:uFillTx/>
              <a:latin typeface="Intel Clear Hans" panose="020B0604020203020204" pitchFamily="34" charset="-122"/>
              <a:ea typeface="Intel Clear Hans" panose="020B0604020203020204" pitchFamily="34" charset="-122"/>
              <a:sym typeface="Intel Clear Pro"/>
            </a:endParaRPr>
          </a:p>
        </p:txBody>
      </p:sp>
    </p:spTree>
    <p:extLst>
      <p:ext uri="{BB962C8B-B14F-4D97-AF65-F5344CB8AC3E}">
        <p14:creationId xmlns:p14="http://schemas.microsoft.com/office/powerpoint/2010/main" val="226848132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7564" y="689171"/>
            <a:ext cx="8534133" cy="664677"/>
          </a:xfrm>
          <a:prstGeom prst="rect">
            <a:avLst/>
          </a:prstGeom>
        </p:spPr>
        <p:txBody>
          <a:bodyPr/>
          <a:lstStyle>
            <a:lvl1pPr algn="ctr" rtl="0" eaLnBrk="1" fontAlgn="base" hangingPunct="1">
              <a:lnSpc>
                <a:spcPct val="90000"/>
              </a:lnSpc>
              <a:spcBef>
                <a:spcPct val="0"/>
              </a:spcBef>
              <a:spcAft>
                <a:spcPct val="0"/>
              </a:spcAft>
              <a:defRPr sz="5500" spc="94" baseline="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5pPr>
            <a:lvl6pPr marL="250561"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6pPr>
            <a:lvl7pPr marL="501123"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7pPr>
            <a:lvl8pPr marL="751684"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8pPr>
            <a:lvl9pPr marL="1002245"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9pPr>
          </a:lstStyle>
          <a:p>
            <a:pPr algn="l">
              <a:lnSpc>
                <a:spcPct val="75000"/>
              </a:lnSpc>
            </a:pPr>
            <a:r>
              <a:rPr lang="en-US" sz="4000" dirty="0">
                <a:effectLst>
                  <a:outerShdw blurRad="444500" dir="2700000" algn="ctr" rotWithShape="0">
                    <a:schemeClr val="tx1">
                      <a:alpha val="50000"/>
                    </a:schemeClr>
                  </a:outerShdw>
                </a:effectLst>
                <a:ea typeface="+mn-ea"/>
                <a:cs typeface="+mn-cs"/>
              </a:rPr>
              <a:t>Legal Disclaimers</a:t>
            </a:r>
          </a:p>
        </p:txBody>
      </p:sp>
      <p:sp>
        <p:nvSpPr>
          <p:cNvPr id="5" name="Rectangle 4"/>
          <p:cNvSpPr/>
          <p:nvPr/>
        </p:nvSpPr>
        <p:spPr>
          <a:xfrm>
            <a:off x="477564" y="1243316"/>
            <a:ext cx="8333927" cy="3046988"/>
          </a:xfrm>
          <a:prstGeom prst="rect">
            <a:avLst/>
          </a:prstGeom>
        </p:spPr>
        <p:txBody>
          <a:bodyPr wrap="square">
            <a:spAutoFit/>
          </a:bodyPr>
          <a:lstStyle/>
          <a:p>
            <a:pPr marL="171450" indent="-171450">
              <a:spcBef>
                <a:spcPts val="600"/>
              </a:spcBef>
              <a:buFont typeface="Arial" panose="020B0604020202020204" pitchFamily="34" charset="0"/>
              <a:buChar char="•"/>
            </a:pPr>
            <a:r>
              <a:rPr lang="en-US" sz="1400" dirty="0"/>
              <a:t>Intel technologies’ features and benefits depend on system configuration and may require enabled hardware, software or service activation. Learn more at intel.com, or from the OEM or retailer.</a:t>
            </a:r>
          </a:p>
          <a:p>
            <a:pPr marL="171450" indent="-171450">
              <a:spcBef>
                <a:spcPts val="600"/>
              </a:spcBef>
              <a:buFont typeface="Arial" panose="020B0604020202020204" pitchFamily="34" charset="0"/>
              <a:buChar char="•"/>
            </a:pPr>
            <a:r>
              <a:rPr lang="en-US" sz="1400" dirty="0"/>
              <a:t>No computer system can be absolutely secure. </a:t>
            </a:r>
          </a:p>
          <a:p>
            <a:pPr marL="171450" indent="-171450">
              <a:spcBef>
                <a:spcPts val="600"/>
              </a:spcBef>
              <a:buFont typeface="Arial" panose="020B0604020202020204" pitchFamily="34" charset="0"/>
              <a:buChar char="•"/>
            </a:pPr>
            <a:r>
              <a:rPr lang="en-US" sz="1400" dirty="0"/>
              <a:t>Tests document performance of components on a particular test, in specific systems. Differences in hardware, software, or configuration will affect actual performance. Consult other sources of information to evaluate performance as you consider your purchase.  For more complete information about performance and benchmark results, visit </a:t>
            </a:r>
            <a:r>
              <a:rPr lang="en-US" sz="1400" b="1" dirty="0">
                <a:hlinkClick r:id="rId3"/>
              </a:rPr>
              <a:t>http://www.intel.com/performance</a:t>
            </a:r>
            <a:r>
              <a:rPr lang="en-US" sz="1400" dirty="0"/>
              <a:t>.  </a:t>
            </a:r>
          </a:p>
          <a:p>
            <a:pPr>
              <a:spcBef>
                <a:spcPts val="0"/>
              </a:spcBef>
            </a:pPr>
            <a:endParaRPr lang="en-US" sz="1400" dirty="0"/>
          </a:p>
          <a:p>
            <a:pPr>
              <a:spcBef>
                <a:spcPts val="0"/>
              </a:spcBef>
            </a:pPr>
            <a:endParaRPr lang="en-US" sz="1400" dirty="0"/>
          </a:p>
          <a:p>
            <a:pPr>
              <a:spcBef>
                <a:spcPts val="0"/>
              </a:spcBef>
            </a:pPr>
            <a:r>
              <a:rPr lang="en-US" sz="1400" dirty="0">
                <a:solidFill>
                  <a:prstClr val="white"/>
                </a:solidFill>
              </a:rPr>
              <a:t>Intel, the Intel logo, Xeon, Xeon phi, Lake Crest, etc. are trademarks of Intel Corporation in the U.S. and/or other countries. </a:t>
            </a:r>
          </a:p>
          <a:p>
            <a:pPr defTabSz="914400"/>
            <a:r>
              <a:rPr lang="en-US" sz="1400" dirty="0">
                <a:solidFill>
                  <a:prstClr val="white"/>
                </a:solidFill>
              </a:rPr>
              <a:t>*Other names and brands may be claimed as the property of others.</a:t>
            </a:r>
          </a:p>
          <a:p>
            <a:pPr defTabSz="914400"/>
            <a:r>
              <a:rPr lang="en-US" sz="1400" dirty="0">
                <a:solidFill>
                  <a:prstClr val="white"/>
                </a:solidFill>
              </a:rPr>
              <a:t>© 2019 Intel Corporation</a:t>
            </a:r>
            <a:endParaRPr lang="en-US" sz="1400" dirty="0">
              <a:solidFill>
                <a:prstClr val="white"/>
              </a:solidFill>
              <a:latin typeface="Intel Clear Light"/>
            </a:endParaRPr>
          </a:p>
        </p:txBody>
      </p:sp>
    </p:spTree>
    <p:extLst>
      <p:ext uri="{BB962C8B-B14F-4D97-AF65-F5344CB8AC3E}">
        <p14:creationId xmlns:p14="http://schemas.microsoft.com/office/powerpoint/2010/main" val="210173720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131421-458F-A148-9D5F-B32A0556260D}"/>
              </a:ext>
            </a:extLst>
          </p:cNvPr>
          <p:cNvPicPr>
            <a:picLocks noChangeAspect="1"/>
          </p:cNvPicPr>
          <p:nvPr/>
        </p:nvPicPr>
        <p:blipFill rotWithShape="1">
          <a:blip r:embed="rId2"/>
          <a:srcRect t="27598"/>
          <a:stretch/>
        </p:blipFill>
        <p:spPr>
          <a:xfrm>
            <a:off x="1149339" y="1413811"/>
            <a:ext cx="3853451" cy="2665428"/>
          </a:xfrm>
          <a:prstGeom prst="rect">
            <a:avLst/>
          </a:prstGeom>
        </p:spPr>
      </p:pic>
      <p:pic>
        <p:nvPicPr>
          <p:cNvPr id="5" name="Picture 4">
            <a:extLst>
              <a:ext uri="{FF2B5EF4-FFF2-40B4-BE49-F238E27FC236}">
                <a16:creationId xmlns:a16="http://schemas.microsoft.com/office/drawing/2014/main" id="{A9FE855A-F38F-A14F-8BDA-EC0E0304CFE5}"/>
              </a:ext>
            </a:extLst>
          </p:cNvPr>
          <p:cNvPicPr>
            <a:picLocks noChangeAspect="1"/>
          </p:cNvPicPr>
          <p:nvPr/>
        </p:nvPicPr>
        <p:blipFill rotWithShape="1">
          <a:blip r:embed="rId3"/>
          <a:srcRect t="26244"/>
          <a:stretch/>
        </p:blipFill>
        <p:spPr>
          <a:xfrm>
            <a:off x="5436352" y="1419497"/>
            <a:ext cx="2027421" cy="2659742"/>
          </a:xfrm>
          <a:prstGeom prst="rect">
            <a:avLst/>
          </a:prstGeom>
        </p:spPr>
      </p:pic>
      <p:sp>
        <p:nvSpPr>
          <p:cNvPr id="2" name="Title 1"/>
          <p:cNvSpPr>
            <a:spLocks noGrp="1"/>
          </p:cNvSpPr>
          <p:nvPr>
            <p:ph type="ctrTitle"/>
          </p:nvPr>
        </p:nvSpPr>
        <p:spPr>
          <a:xfrm>
            <a:off x="0" y="324160"/>
            <a:ext cx="9144000" cy="857250"/>
          </a:xfrm>
        </p:spPr>
        <p:txBody>
          <a:bodyPr/>
          <a:lstStyle/>
          <a:p>
            <a:r>
              <a:rPr lang="en-US" dirty="0"/>
              <a:t>Rate today</a:t>
            </a:r>
            <a:r>
              <a:rPr lang="en-US" sz="1600" dirty="0"/>
              <a:t> </a:t>
            </a:r>
            <a:r>
              <a:rPr lang="en-US" dirty="0"/>
              <a:t>’s session</a:t>
            </a:r>
          </a:p>
        </p:txBody>
      </p:sp>
      <p:sp>
        <p:nvSpPr>
          <p:cNvPr id="24" name="Subtitle 2">
            <a:extLst>
              <a:ext uri="{FF2B5EF4-FFF2-40B4-BE49-F238E27FC236}">
                <a16:creationId xmlns:a16="http://schemas.microsoft.com/office/drawing/2014/main" id="{B9220209-4A62-B342-B343-8F7E2FDD88B6}"/>
              </a:ext>
            </a:extLst>
          </p:cNvPr>
          <p:cNvSpPr txBox="1">
            <a:spLocks/>
          </p:cNvSpPr>
          <p:nvPr/>
        </p:nvSpPr>
        <p:spPr>
          <a:xfrm>
            <a:off x="1149339" y="4175039"/>
            <a:ext cx="3800533" cy="381000"/>
          </a:xfrm>
          <a:prstGeom prst="rect">
            <a:avLst/>
          </a:prstGeom>
        </p:spPr>
        <p:txBody>
          <a:bodyPr vert="horz" lIns="91440" tIns="45720" rIns="91440" bIns="45720" rtlCol="0">
            <a:noAutofit/>
          </a:bodyPr>
          <a:lstStyle>
            <a:lvl1pPr marL="0" indent="0" algn="ctr" defTabSz="457200" rtl="0" eaLnBrk="1" latinLnBrk="0" hangingPunct="1">
              <a:lnSpc>
                <a:spcPct val="110000"/>
              </a:lnSpc>
              <a:spcBef>
                <a:spcPts val="400"/>
              </a:spcBef>
              <a:spcAft>
                <a:spcPts val="600"/>
              </a:spcAft>
              <a:buFontTx/>
              <a:buNone/>
              <a:defRPr sz="2800" kern="1200" spc="50">
                <a:solidFill>
                  <a:schemeClr val="tx1">
                    <a:lumMod val="75000"/>
                  </a:schemeClr>
                </a:solidFill>
                <a:latin typeface="Open Sans Ligh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latin typeface="Arial" panose="020B0604020202020204" pitchFamily="34" charset="0"/>
                <a:cs typeface="Arial" panose="020B0604020202020204" pitchFamily="34" charset="0"/>
              </a:rPr>
              <a:t>Session page on conference website</a:t>
            </a:r>
          </a:p>
        </p:txBody>
      </p:sp>
      <p:sp>
        <p:nvSpPr>
          <p:cNvPr id="25" name="Subtitle 2">
            <a:extLst>
              <a:ext uri="{FF2B5EF4-FFF2-40B4-BE49-F238E27FC236}">
                <a16:creationId xmlns:a16="http://schemas.microsoft.com/office/drawing/2014/main" id="{DB54BD9C-9CD1-9744-9D24-D48CF9809631}"/>
              </a:ext>
            </a:extLst>
          </p:cNvPr>
          <p:cNvSpPr txBox="1">
            <a:spLocks/>
          </p:cNvSpPr>
          <p:nvPr/>
        </p:nvSpPr>
        <p:spPr>
          <a:xfrm>
            <a:off x="5547360" y="4175039"/>
            <a:ext cx="1976846" cy="381000"/>
          </a:xfrm>
          <a:prstGeom prst="rect">
            <a:avLst/>
          </a:prstGeom>
        </p:spPr>
        <p:txBody>
          <a:bodyPr vert="horz" lIns="91440" tIns="45720" rIns="91440" bIns="45720" rtlCol="0">
            <a:noAutofit/>
          </a:bodyPr>
          <a:lstStyle>
            <a:lvl1pPr marL="0" indent="0" algn="ctr" defTabSz="457200" rtl="0" eaLnBrk="1" latinLnBrk="0" hangingPunct="1">
              <a:lnSpc>
                <a:spcPct val="110000"/>
              </a:lnSpc>
              <a:spcBef>
                <a:spcPts val="400"/>
              </a:spcBef>
              <a:spcAft>
                <a:spcPts val="600"/>
              </a:spcAft>
              <a:buFontTx/>
              <a:buNone/>
              <a:defRPr sz="2800" kern="1200" spc="50">
                <a:solidFill>
                  <a:schemeClr val="tx1">
                    <a:lumMod val="75000"/>
                  </a:schemeClr>
                </a:solidFill>
                <a:latin typeface="Open Sans Ligh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latin typeface="Arial" panose="020B0604020202020204" pitchFamily="34" charset="0"/>
                <a:cs typeface="Arial" panose="020B0604020202020204" pitchFamily="34" charset="0"/>
              </a:rPr>
              <a:t>O’Reilly Events App</a:t>
            </a:r>
          </a:p>
        </p:txBody>
      </p:sp>
      <p:sp>
        <p:nvSpPr>
          <p:cNvPr id="26" name="Oval 25">
            <a:extLst>
              <a:ext uri="{FF2B5EF4-FFF2-40B4-BE49-F238E27FC236}">
                <a16:creationId xmlns:a16="http://schemas.microsoft.com/office/drawing/2014/main" id="{8DE6CA6E-04BB-8245-8A3B-B1FB568F84EC}"/>
              </a:ext>
            </a:extLst>
          </p:cNvPr>
          <p:cNvSpPr/>
          <p:nvPr/>
        </p:nvSpPr>
        <p:spPr>
          <a:xfrm>
            <a:off x="5757246" y="3729790"/>
            <a:ext cx="1497874" cy="400594"/>
          </a:xfrm>
          <a:prstGeom prst="ellipse">
            <a:avLst/>
          </a:prstGeom>
          <a:noFill/>
          <a:ln w="2222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9470E3EE-6A0B-CC43-8C41-89A3E4B86CB7}"/>
              </a:ext>
            </a:extLst>
          </p:cNvPr>
          <p:cNvGrpSpPr/>
          <p:nvPr/>
        </p:nvGrpSpPr>
        <p:grpSpPr>
          <a:xfrm>
            <a:off x="6882641" y="3134087"/>
            <a:ext cx="1178620" cy="825752"/>
            <a:chOff x="6691509" y="3044467"/>
            <a:chExt cx="1178620" cy="825752"/>
          </a:xfrm>
          <a:effectLst>
            <a:outerShdw blurRad="12700" dist="12700" dir="2700000" algn="tl" rotWithShape="0">
              <a:prstClr val="black">
                <a:alpha val="50000"/>
              </a:prstClr>
            </a:outerShdw>
          </a:effectLst>
        </p:grpSpPr>
        <p:cxnSp>
          <p:nvCxnSpPr>
            <p:cNvPr id="28" name="Straight Arrow Connector 27">
              <a:extLst>
                <a:ext uri="{FF2B5EF4-FFF2-40B4-BE49-F238E27FC236}">
                  <a16:creationId xmlns:a16="http://schemas.microsoft.com/office/drawing/2014/main" id="{42A43637-5CBB-ED4F-88E6-20B7796F4F5D}"/>
                </a:ext>
              </a:extLst>
            </p:cNvPr>
            <p:cNvCxnSpPr>
              <a:cxnSpLocks/>
            </p:cNvCxnSpPr>
            <p:nvPr/>
          </p:nvCxnSpPr>
          <p:spPr>
            <a:xfrm flipH="1">
              <a:off x="6806255" y="3044467"/>
              <a:ext cx="1063874" cy="736107"/>
            </a:xfrm>
            <a:prstGeom prst="straightConnector1">
              <a:avLst/>
            </a:prstGeom>
            <a:ln w="254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riangle 28">
              <a:extLst>
                <a:ext uri="{FF2B5EF4-FFF2-40B4-BE49-F238E27FC236}">
                  <a16:creationId xmlns:a16="http://schemas.microsoft.com/office/drawing/2014/main" id="{A7988DFE-77A6-A94B-90D1-1B004DBA85C4}"/>
                </a:ext>
              </a:extLst>
            </p:cNvPr>
            <p:cNvSpPr/>
            <p:nvPr/>
          </p:nvSpPr>
          <p:spPr>
            <a:xfrm rot="14035505">
              <a:off x="6716610" y="3665827"/>
              <a:ext cx="179291" cy="229493"/>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3BD2F38-1EA8-E44C-AB72-D173356E57C2}"/>
              </a:ext>
            </a:extLst>
          </p:cNvPr>
          <p:cNvGrpSpPr/>
          <p:nvPr/>
        </p:nvGrpSpPr>
        <p:grpSpPr>
          <a:xfrm rot="2034982">
            <a:off x="2035637" y="1828058"/>
            <a:ext cx="1178620" cy="825752"/>
            <a:chOff x="6691509" y="3044467"/>
            <a:chExt cx="1178620" cy="825752"/>
          </a:xfrm>
          <a:effectLst>
            <a:outerShdw blurRad="12700" dist="12700" dir="2700000" algn="tl" rotWithShape="0">
              <a:prstClr val="black">
                <a:alpha val="50000"/>
              </a:prstClr>
            </a:outerShdw>
          </a:effectLst>
        </p:grpSpPr>
        <p:cxnSp>
          <p:nvCxnSpPr>
            <p:cNvPr id="31" name="Straight Arrow Connector 30">
              <a:extLst>
                <a:ext uri="{FF2B5EF4-FFF2-40B4-BE49-F238E27FC236}">
                  <a16:creationId xmlns:a16="http://schemas.microsoft.com/office/drawing/2014/main" id="{B884061D-5388-604E-B068-0967A1783872}"/>
                </a:ext>
              </a:extLst>
            </p:cNvPr>
            <p:cNvCxnSpPr>
              <a:cxnSpLocks/>
            </p:cNvCxnSpPr>
            <p:nvPr/>
          </p:nvCxnSpPr>
          <p:spPr>
            <a:xfrm flipH="1">
              <a:off x="6806255" y="3044467"/>
              <a:ext cx="1063874" cy="736107"/>
            </a:xfrm>
            <a:prstGeom prst="straightConnector1">
              <a:avLst/>
            </a:prstGeom>
            <a:ln w="254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riangle 31">
              <a:extLst>
                <a:ext uri="{FF2B5EF4-FFF2-40B4-BE49-F238E27FC236}">
                  <a16:creationId xmlns:a16="http://schemas.microsoft.com/office/drawing/2014/main" id="{90A556CD-B3D3-5D45-BC4E-F70E567F4F08}"/>
                </a:ext>
              </a:extLst>
            </p:cNvPr>
            <p:cNvSpPr/>
            <p:nvPr/>
          </p:nvSpPr>
          <p:spPr>
            <a:xfrm rot="14035505">
              <a:off x="6716610" y="3665827"/>
              <a:ext cx="179291" cy="229493"/>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B0764D3D-2213-5C4D-902C-1ED6AE5BEC51}"/>
              </a:ext>
            </a:extLst>
          </p:cNvPr>
          <p:cNvSpPr/>
          <p:nvPr/>
        </p:nvSpPr>
        <p:spPr>
          <a:xfrm>
            <a:off x="1040077" y="2043823"/>
            <a:ext cx="870260" cy="385461"/>
          </a:xfrm>
          <a:prstGeom prst="ellipse">
            <a:avLst/>
          </a:prstGeom>
          <a:noFill/>
          <a:ln w="2222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086592"/>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646331"/>
          </a:xfrm>
          <a:prstGeom prst="rect">
            <a:avLst/>
          </a:prstGeom>
        </p:spPr>
        <p:txBody>
          <a:bodyPr wrap="square">
            <a:spAutoFit/>
          </a:bodyPr>
          <a:lstStyle/>
          <a:p>
            <a:pPr algn="ctr" defTabSz="685256"/>
            <a:r>
              <a:rPr lang="en-US" sz="3600" b="1" dirty="0">
                <a:effectLst>
                  <a:glow rad="127000">
                    <a:srgbClr val="0071C5">
                      <a:alpha val="2000"/>
                    </a:srgbClr>
                  </a:glow>
                </a:effectLst>
                <a:ea typeface="Calibri" panose="020F0502020204030204" pitchFamily="34" charset="0"/>
                <a:cs typeface="Times New Roman" panose="02020603050405020304" pitchFamily="18" charset="0"/>
              </a:rPr>
              <a:t>Why deep learning</a:t>
            </a:r>
            <a:r>
              <a:rPr lang="zh-CN" altLang="en-US" sz="3600" b="1" dirty="0">
                <a:effectLst>
                  <a:glow rad="127000">
                    <a:srgbClr val="0071C5">
                      <a:alpha val="2000"/>
                    </a:srgbClr>
                  </a:glow>
                </a:effectLst>
                <a:ea typeface="Calibri" panose="020F0502020204030204" pitchFamily="34" charset="0"/>
                <a:cs typeface="Times New Roman" panose="02020603050405020304" pitchFamily="18" charset="0"/>
              </a:rPr>
              <a:t> </a:t>
            </a:r>
            <a:r>
              <a:rPr lang="en-US" altLang="zh-CN" sz="3600" b="1" dirty="0">
                <a:effectLst>
                  <a:glow rad="127000">
                    <a:srgbClr val="0071C5">
                      <a:alpha val="2000"/>
                    </a:srgbClr>
                  </a:glow>
                </a:effectLst>
                <a:ea typeface="Calibri" panose="020F0502020204030204" pitchFamily="34" charset="0"/>
                <a:cs typeface="Times New Roman" panose="02020603050405020304" pitchFamily="18" charset="0"/>
              </a:rPr>
              <a:t>for</a:t>
            </a:r>
            <a:r>
              <a:rPr lang="zh-CN" altLang="en-US" sz="3600" b="1" dirty="0">
                <a:effectLst>
                  <a:glow rad="127000">
                    <a:srgbClr val="0071C5">
                      <a:alpha val="2000"/>
                    </a:srgbClr>
                  </a:glow>
                </a:effectLst>
                <a:ea typeface="Calibri" panose="020F0502020204030204" pitchFamily="34" charset="0"/>
                <a:cs typeface="Times New Roman" panose="02020603050405020304" pitchFamily="18" charset="0"/>
              </a:rPr>
              <a:t> </a:t>
            </a:r>
            <a:r>
              <a:rPr lang="en-US" altLang="zh-CN" sz="3600" b="1" dirty="0">
                <a:effectLst>
                  <a:glow rad="127000">
                    <a:srgbClr val="0071C5">
                      <a:alpha val="2000"/>
                    </a:srgbClr>
                  </a:glow>
                </a:effectLst>
                <a:ea typeface="Calibri" panose="020F0502020204030204" pitchFamily="34" charset="0"/>
                <a:cs typeface="Times New Roman" panose="02020603050405020304" pitchFamily="18" charset="0"/>
              </a:rPr>
              <a:t>anomaly</a:t>
            </a:r>
            <a:r>
              <a:rPr lang="zh-CN" altLang="en-US" sz="3600" b="1" dirty="0">
                <a:effectLst>
                  <a:glow rad="127000">
                    <a:srgbClr val="0071C5">
                      <a:alpha val="2000"/>
                    </a:srgbClr>
                  </a:glow>
                </a:effectLst>
                <a:ea typeface="Calibri" panose="020F0502020204030204" pitchFamily="34" charset="0"/>
                <a:cs typeface="Times New Roman" panose="02020603050405020304" pitchFamily="18" charset="0"/>
              </a:rPr>
              <a:t> </a:t>
            </a:r>
            <a:r>
              <a:rPr lang="en-US" altLang="zh-CN" sz="3600" b="1" dirty="0">
                <a:effectLst>
                  <a:glow rad="127000">
                    <a:srgbClr val="0071C5">
                      <a:alpha val="2000"/>
                    </a:srgbClr>
                  </a:glow>
                </a:effectLst>
                <a:ea typeface="Calibri" panose="020F0502020204030204" pitchFamily="34" charset="0"/>
                <a:cs typeface="Times New Roman" panose="02020603050405020304" pitchFamily="18" charset="0"/>
              </a:rPr>
              <a:t>detection</a:t>
            </a:r>
            <a:endParaRPr lang="en-US" sz="3600" b="1" dirty="0">
              <a:effectLst>
                <a:glow rad="127000">
                  <a:srgbClr val="0071C5">
                    <a:alpha val="2000"/>
                  </a:srgbClr>
                </a:glow>
              </a:effectLst>
              <a:ea typeface="Calibri" panose="020F0502020204030204" pitchFamily="34" charset="0"/>
              <a:cs typeface="Times New Roman" panose="02020603050405020304" pitchFamily="18" charset="0"/>
            </a:endParaRPr>
          </a:p>
        </p:txBody>
      </p:sp>
      <p:sp>
        <p:nvSpPr>
          <p:cNvPr id="3" name="TextBox 2"/>
          <p:cNvSpPr txBox="1"/>
          <p:nvPr/>
        </p:nvSpPr>
        <p:spPr>
          <a:xfrm>
            <a:off x="193288" y="1618450"/>
            <a:ext cx="3205519" cy="2769989"/>
          </a:xfrm>
          <a:prstGeom prst="rect">
            <a:avLst/>
          </a:prstGeom>
          <a:noFill/>
        </p:spPr>
        <p:txBody>
          <a:bodyPr wrap="square" rtlCol="0">
            <a:spAutoFit/>
          </a:bodyPr>
          <a:lstStyle/>
          <a:p>
            <a:pPr marL="177800" indent="-177800">
              <a:buFont typeface="Arial" panose="020B0604020202020204" pitchFamily="34" charset="0"/>
              <a:buChar char="•"/>
            </a:pPr>
            <a:r>
              <a:rPr lang="en-US" sz="2000" b="1" dirty="0"/>
              <a:t>Unsupervised learning</a:t>
            </a:r>
          </a:p>
          <a:p>
            <a:pPr marL="177800" indent="-177800">
              <a:buFont typeface="Arial" panose="020B0604020202020204" pitchFamily="34" charset="0"/>
              <a:buChar char="•"/>
            </a:pPr>
            <a:r>
              <a:rPr lang="en-US" sz="2000" b="1" dirty="0"/>
              <a:t>Traditional methodologies</a:t>
            </a:r>
          </a:p>
          <a:p>
            <a:pPr marL="635000" lvl="1" indent="-177800">
              <a:buFont typeface="Arial" panose="020B0604020202020204" pitchFamily="34" charset="0"/>
              <a:buChar char="•"/>
            </a:pPr>
            <a:r>
              <a:rPr lang="en-US" sz="2000" b="1" dirty="0"/>
              <a:t>3 sig</a:t>
            </a:r>
            <a:r>
              <a:rPr lang="en-US" altLang="zh-CN" sz="2000" b="1" dirty="0"/>
              <a:t>m</a:t>
            </a:r>
            <a:r>
              <a:rPr lang="en-US" sz="2000" b="1" dirty="0"/>
              <a:t>a-law</a:t>
            </a:r>
          </a:p>
          <a:p>
            <a:pPr marL="635000" lvl="1" indent="-177800">
              <a:buFont typeface="Arial" panose="020B0604020202020204" pitchFamily="34" charset="0"/>
              <a:buChar char="•"/>
            </a:pPr>
            <a:r>
              <a:rPr lang="en-US" sz="2000" b="1" dirty="0"/>
              <a:t>KNN</a:t>
            </a:r>
          </a:p>
          <a:p>
            <a:pPr marL="635000" lvl="1" indent="-177800">
              <a:buFont typeface="Arial" panose="020B0604020202020204" pitchFamily="34" charset="0"/>
              <a:buChar char="•"/>
            </a:pPr>
            <a:r>
              <a:rPr lang="en-US" sz="2000" b="1" dirty="0" err="1"/>
              <a:t>Kmeans</a:t>
            </a:r>
            <a:r>
              <a:rPr lang="en-US" sz="2000" b="1" dirty="0"/>
              <a:t> </a:t>
            </a:r>
          </a:p>
          <a:p>
            <a:pPr marL="635000" lvl="1" indent="-177800">
              <a:buFont typeface="Arial" panose="020B0604020202020204" pitchFamily="34" charset="0"/>
              <a:buChar char="•"/>
            </a:pPr>
            <a:r>
              <a:rPr lang="en-US" sz="2000" b="1" dirty="0"/>
              <a:t>L1-filtering</a:t>
            </a:r>
          </a:p>
          <a:p>
            <a:pPr marL="635000" lvl="1" indent="-177800">
              <a:buFont typeface="Arial" panose="020B0604020202020204" pitchFamily="34" charset="0"/>
              <a:buChar char="•"/>
            </a:pPr>
            <a:r>
              <a:rPr lang="en-US" altLang="zh-CN" sz="2000" b="1" dirty="0"/>
              <a:t>…</a:t>
            </a:r>
            <a:endParaRPr lang="en-US" sz="2000" b="1" dirty="0"/>
          </a:p>
          <a:p>
            <a:pPr marL="177800" indent="-177800">
              <a:buFont typeface="Arial" panose="020B0604020202020204" pitchFamily="34" charset="0"/>
              <a:buChar char="•"/>
            </a:pPr>
            <a:endParaRPr lang="en-US" sz="1400" b="1" dirty="0"/>
          </a:p>
        </p:txBody>
      </p:sp>
      <p:pic>
        <p:nvPicPr>
          <p:cNvPr id="4" name="Picture 3">
            <a:extLst>
              <a:ext uri="{FF2B5EF4-FFF2-40B4-BE49-F238E27FC236}">
                <a16:creationId xmlns:a16="http://schemas.microsoft.com/office/drawing/2014/main" id="{687F30E1-F430-F348-A727-0E2A75B94449}"/>
              </a:ext>
            </a:extLst>
          </p:cNvPr>
          <p:cNvPicPr>
            <a:picLocks noChangeAspect="1"/>
          </p:cNvPicPr>
          <p:nvPr/>
        </p:nvPicPr>
        <p:blipFill>
          <a:blip r:embed="rId3"/>
          <a:stretch>
            <a:fillRect/>
          </a:stretch>
        </p:blipFill>
        <p:spPr>
          <a:xfrm>
            <a:off x="3566588" y="1618450"/>
            <a:ext cx="5459397" cy="2145581"/>
          </a:xfrm>
          <a:prstGeom prst="rect">
            <a:avLst/>
          </a:prstGeom>
        </p:spPr>
      </p:pic>
    </p:spTree>
    <p:extLst>
      <p:ext uri="{BB962C8B-B14F-4D97-AF65-F5344CB8AC3E}">
        <p14:creationId xmlns:p14="http://schemas.microsoft.com/office/powerpoint/2010/main" val="242592370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769441"/>
          </a:xfrm>
          <a:prstGeom prst="rect">
            <a:avLst/>
          </a:prstGeom>
        </p:spPr>
        <p:txBody>
          <a:bodyPr wrap="square">
            <a:spAutoFit/>
          </a:bodyPr>
          <a:lstStyle/>
          <a:p>
            <a:pPr algn="ctr" defTabSz="685256"/>
            <a:r>
              <a:rPr lang="en-US" sz="4400" b="1" dirty="0">
                <a:effectLst>
                  <a:glow rad="127000">
                    <a:srgbClr val="0071C5">
                      <a:alpha val="2000"/>
                    </a:srgbClr>
                  </a:glow>
                </a:effectLst>
                <a:ea typeface="Calibri" panose="020F0502020204030204" pitchFamily="34" charset="0"/>
                <a:cs typeface="Times New Roman" panose="02020603050405020304" pitchFamily="18" charset="0"/>
              </a:rPr>
              <a:t>Agenda</a:t>
            </a:r>
            <a:endParaRPr lang="en-US" sz="2400" kern="0" dirty="0">
              <a:solidFill>
                <a:srgbClr val="FFA300"/>
              </a:solidFill>
              <a:ea typeface="Intel Clear Light" panose="020B0404020203020204" pitchFamily="34" charset="0"/>
              <a:cs typeface="Intel Clear Light" panose="020B0404020203020204" pitchFamily="34" charset="0"/>
            </a:endParaRPr>
          </a:p>
        </p:txBody>
      </p:sp>
      <p:sp>
        <p:nvSpPr>
          <p:cNvPr id="3" name="TextBox 2"/>
          <p:cNvSpPr txBox="1"/>
          <p:nvPr/>
        </p:nvSpPr>
        <p:spPr>
          <a:xfrm>
            <a:off x="193289" y="1317111"/>
            <a:ext cx="8684012" cy="3262432"/>
          </a:xfrm>
          <a:prstGeom prst="rect">
            <a:avLst/>
          </a:prstGeom>
          <a:noFill/>
        </p:spPr>
        <p:txBody>
          <a:bodyPr wrap="square" rtlCol="0">
            <a:spAutoFit/>
          </a:bodyPr>
          <a:lstStyle/>
          <a:p>
            <a:pPr marL="177800" indent="-177800">
              <a:buFont typeface="Arial" panose="020B0604020202020204" pitchFamily="34" charset="0"/>
              <a:buChar char="•"/>
            </a:pPr>
            <a:r>
              <a:rPr lang="en-US" sz="2000" b="1" dirty="0">
                <a:solidFill>
                  <a:schemeClr val="tx1">
                    <a:lumMod val="50000"/>
                  </a:schemeClr>
                </a:solidFill>
              </a:rPr>
              <a:t>Why deep learning</a:t>
            </a:r>
            <a:endParaRPr lang="en-US" sz="1400" b="1" dirty="0">
              <a:solidFill>
                <a:schemeClr val="tx1">
                  <a:lumMod val="50000"/>
                </a:schemeClr>
              </a:solidFill>
            </a:endParaRPr>
          </a:p>
          <a:p>
            <a:pPr marL="177800" indent="-177800">
              <a:buFont typeface="Arial" panose="020B0604020202020204" pitchFamily="34" charset="0"/>
              <a:buChar char="•"/>
            </a:pPr>
            <a:endParaRPr lang="en-US" sz="1400" b="1" dirty="0"/>
          </a:p>
          <a:p>
            <a:pPr marL="177800" indent="-177800">
              <a:buFont typeface="Arial" panose="020B0604020202020204" pitchFamily="34" charset="0"/>
              <a:buChar char="•"/>
            </a:pPr>
            <a:r>
              <a:rPr lang="en-US" sz="2000" b="1" dirty="0"/>
              <a:t>Analytics Zoo</a:t>
            </a:r>
            <a:r>
              <a:rPr lang="en-US" altLang="zh-CN" sz="2000" b="1" dirty="0"/>
              <a:t>/</a:t>
            </a:r>
            <a:r>
              <a:rPr lang="en-US" sz="2000" b="1" dirty="0" err="1"/>
              <a:t>BigDL</a:t>
            </a:r>
            <a:r>
              <a:rPr lang="en-US" sz="2000" b="1" dirty="0"/>
              <a:t> on Apache Spark</a:t>
            </a:r>
            <a:endParaRPr lang="en-US" sz="1400" b="1" dirty="0"/>
          </a:p>
          <a:p>
            <a:pPr marL="177800" indent="-177800">
              <a:buFont typeface="Arial" panose="020B0604020202020204" pitchFamily="34" charset="0"/>
              <a:buChar char="•"/>
            </a:pPr>
            <a:r>
              <a:rPr lang="en-US" sz="2000" b="1" dirty="0">
                <a:solidFill>
                  <a:schemeClr val="tx1">
                    <a:lumMod val="50000"/>
                  </a:schemeClr>
                </a:solidFill>
              </a:rPr>
              <a:t> </a:t>
            </a:r>
            <a:endParaRPr lang="en-US" sz="1400" b="1" dirty="0">
              <a:solidFill>
                <a:schemeClr val="tx1">
                  <a:lumMod val="50000"/>
                </a:schemeClr>
              </a:solidFill>
            </a:endParaRPr>
          </a:p>
          <a:p>
            <a:pPr marL="177800" indent="-177800">
              <a:buFont typeface="Arial" panose="020B0604020202020204" pitchFamily="34" charset="0"/>
              <a:buChar char="•"/>
            </a:pPr>
            <a:r>
              <a:rPr lang="en-US" sz="2000" b="1" dirty="0">
                <a:solidFill>
                  <a:schemeClr val="tx1">
                    <a:lumMod val="50000"/>
                  </a:schemeClr>
                </a:solidFill>
              </a:rPr>
              <a:t>Analytics Zoo solution</a:t>
            </a:r>
          </a:p>
          <a:p>
            <a:pPr marL="814388" lvl="2" indent="-177800">
              <a:buFont typeface="Arial" panose="020B0604020202020204" pitchFamily="34" charset="0"/>
              <a:buChar char="•"/>
            </a:pPr>
            <a:r>
              <a:rPr lang="en-US" sz="1600" b="1" dirty="0" err="1">
                <a:solidFill>
                  <a:schemeClr val="tx1">
                    <a:lumMod val="50000"/>
                  </a:schemeClr>
                </a:solidFill>
              </a:rPr>
              <a:t>Baosight</a:t>
            </a:r>
            <a:r>
              <a:rPr lang="en-US" sz="1600" b="1" dirty="0">
                <a:solidFill>
                  <a:schemeClr val="tx1">
                    <a:lumMod val="50000"/>
                  </a:schemeClr>
                </a:solidFill>
              </a:rPr>
              <a:t> </a:t>
            </a:r>
          </a:p>
          <a:p>
            <a:pPr marL="814388" lvl="2" indent="-177800">
              <a:buFont typeface="Arial" panose="020B0604020202020204" pitchFamily="34" charset="0"/>
              <a:buChar char="•"/>
            </a:pPr>
            <a:r>
              <a:rPr lang="en-US" sz="1600" b="1" dirty="0" err="1">
                <a:solidFill>
                  <a:schemeClr val="tx1">
                    <a:lumMod val="50000"/>
                  </a:schemeClr>
                </a:solidFill>
              </a:rPr>
              <a:t>TravelSky</a:t>
            </a:r>
            <a:endParaRPr lang="en-US" sz="1600" b="1" dirty="0">
              <a:solidFill>
                <a:schemeClr val="tx1">
                  <a:lumMod val="50000"/>
                </a:schemeClr>
              </a:solidFill>
            </a:endParaRPr>
          </a:p>
          <a:p>
            <a:endParaRPr lang="en-US" sz="2000" b="1" dirty="0">
              <a:solidFill>
                <a:schemeClr val="tx1">
                  <a:lumMod val="50000"/>
                </a:schemeClr>
              </a:solidFill>
            </a:endParaRPr>
          </a:p>
          <a:p>
            <a:pPr marL="177800" indent="-177800">
              <a:buFont typeface="Arial" panose="020B0604020202020204" pitchFamily="34" charset="0"/>
              <a:buChar char="•"/>
            </a:pPr>
            <a:r>
              <a:rPr lang="en-US" altLang="zh-CN" sz="2000" b="1" dirty="0">
                <a:solidFill>
                  <a:schemeClr val="tx1">
                    <a:lumMod val="50000"/>
                  </a:schemeClr>
                </a:solidFill>
              </a:rPr>
              <a:t>N</a:t>
            </a:r>
            <a:r>
              <a:rPr lang="en-US" sz="2000" b="1" dirty="0">
                <a:solidFill>
                  <a:schemeClr val="tx1">
                    <a:lumMod val="50000"/>
                  </a:schemeClr>
                </a:solidFill>
              </a:rPr>
              <a:t>otebook using public data</a:t>
            </a:r>
          </a:p>
          <a:p>
            <a:pPr marL="177800" indent="-177800">
              <a:buFont typeface="Arial" panose="020B0604020202020204" pitchFamily="34" charset="0"/>
              <a:buChar char="•"/>
            </a:pPr>
            <a:endParaRPr lang="en-US" sz="2000" b="1" dirty="0">
              <a:solidFill>
                <a:schemeClr val="tx1">
                  <a:lumMod val="50000"/>
                </a:schemeClr>
              </a:solidFill>
            </a:endParaRPr>
          </a:p>
          <a:p>
            <a:pPr marL="177800" indent="-177800">
              <a:buFont typeface="Arial" panose="020B0604020202020204" pitchFamily="34" charset="0"/>
              <a:buChar char="•"/>
            </a:pPr>
            <a:r>
              <a:rPr lang="en-US" sz="2000" b="1" dirty="0">
                <a:solidFill>
                  <a:schemeClr val="tx1">
                    <a:lumMod val="50000"/>
                  </a:schemeClr>
                </a:solidFill>
              </a:rPr>
              <a:t>Takeaways</a:t>
            </a:r>
            <a:endParaRPr lang="en-US" sz="1600" b="1" dirty="0">
              <a:solidFill>
                <a:schemeClr val="tx1">
                  <a:lumMod val="50000"/>
                </a:schemeClr>
              </a:solidFill>
            </a:endParaRPr>
          </a:p>
        </p:txBody>
      </p:sp>
    </p:spTree>
    <p:extLst>
      <p:ext uri="{BB962C8B-B14F-4D97-AF65-F5344CB8AC3E}">
        <p14:creationId xmlns:p14="http://schemas.microsoft.com/office/powerpoint/2010/main" val="25259291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40E9158F-CEFD-A543-A9C0-A531E7721555}"/>
              </a:ext>
            </a:extLst>
          </p:cNvPr>
          <p:cNvSpPr>
            <a:spLocks noGrp="1" noChangeArrowheads="1"/>
          </p:cNvSpPr>
          <p:nvPr>
            <p:ph type="title"/>
          </p:nvPr>
        </p:nvSpPr>
        <p:spPr>
          <a:xfrm>
            <a:off x="3443974" y="144264"/>
            <a:ext cx="1998324" cy="857250"/>
          </a:xfrm>
        </p:spPr>
        <p:txBody>
          <a:bodyPr/>
          <a:lstStyle/>
          <a:p>
            <a:r>
              <a:rPr lang="en-US" altLang="en-US" dirty="0"/>
              <a:t>AI on</a:t>
            </a:r>
          </a:p>
        </p:txBody>
      </p:sp>
      <p:pic>
        <p:nvPicPr>
          <p:cNvPr id="12290" name="Picture 7">
            <a:extLst>
              <a:ext uri="{FF2B5EF4-FFF2-40B4-BE49-F238E27FC236}">
                <a16:creationId xmlns:a16="http://schemas.microsoft.com/office/drawing/2014/main" id="{697B979D-ABC1-3443-81BD-FED6C5CCE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551" y="256148"/>
            <a:ext cx="1049536" cy="55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C076D684-B855-4F08-A17A-87547FCF1340}"/>
              </a:ext>
            </a:extLst>
          </p:cNvPr>
          <p:cNvSpPr/>
          <p:nvPr/>
        </p:nvSpPr>
        <p:spPr>
          <a:xfrm>
            <a:off x="234131" y="1171615"/>
            <a:ext cx="3795919" cy="2474995"/>
          </a:xfrm>
          <a:prstGeom prst="rect">
            <a:avLst/>
          </a:prstGeom>
          <a:gradFill flip="none" rotWithShape="1">
            <a:gsLst>
              <a:gs pos="100000">
                <a:srgbClr val="003C71">
                  <a:alpha val="0"/>
                </a:srgbClr>
              </a:gs>
              <a:gs pos="0">
                <a:srgbClr val="003C71"/>
              </a:gs>
            </a:gsLst>
            <a:lin ang="5400000" scaled="1"/>
            <a:tileRect/>
          </a:gradFill>
          <a:ln w="9525" cap="flat" cmpd="sng" algn="ctr">
            <a:gradFill flip="none" rotWithShape="1">
              <a:gsLst>
                <a:gs pos="0">
                  <a:srgbClr val="00AEEF"/>
                </a:gs>
                <a:gs pos="100000">
                  <a:srgbClr val="00AEEF">
                    <a:alpha val="0"/>
                  </a:srgbClr>
                </a:gs>
              </a:gsLst>
              <a:lin ang="5400000" scaled="1"/>
              <a:tileRect/>
            </a:gradFill>
            <a:prstDash val="solid"/>
          </a:ln>
          <a:effectLst/>
        </p:spPr>
        <p:txBody>
          <a:bodyPr anchor="ctr"/>
          <a:lstStyle/>
          <a:p>
            <a:pPr defTabSz="457189">
              <a:lnSpc>
                <a:spcPct val="80000"/>
              </a:lnSpc>
              <a:defRPr/>
            </a:pPr>
            <a:endParaRPr lang="en-US" sz="1400" kern="0" dirty="0">
              <a:solidFill>
                <a:prstClr val="white"/>
              </a:solidFill>
              <a:latin typeface="Intel Clear Pro"/>
              <a:ea typeface="ヒラギノ角ゴ ProN W3" pitchFamily="6" charset="-128"/>
              <a:sym typeface="Gill Sans" pitchFamily="6" charset="0"/>
            </a:endParaRPr>
          </a:p>
        </p:txBody>
      </p:sp>
      <p:sp>
        <p:nvSpPr>
          <p:cNvPr id="10" name="Rectangle 9">
            <a:extLst>
              <a:ext uri="{FF2B5EF4-FFF2-40B4-BE49-F238E27FC236}">
                <a16:creationId xmlns:a16="http://schemas.microsoft.com/office/drawing/2014/main" id="{93BEAB14-F1F1-4297-B935-CEBB2FE47329}"/>
              </a:ext>
            </a:extLst>
          </p:cNvPr>
          <p:cNvSpPr/>
          <p:nvPr/>
        </p:nvSpPr>
        <p:spPr>
          <a:xfrm>
            <a:off x="5012055" y="1171615"/>
            <a:ext cx="3903345" cy="2474995"/>
          </a:xfrm>
          <a:prstGeom prst="rect">
            <a:avLst/>
          </a:prstGeom>
          <a:gradFill flip="none" rotWithShape="1">
            <a:gsLst>
              <a:gs pos="100000">
                <a:srgbClr val="003C71">
                  <a:alpha val="0"/>
                </a:srgbClr>
              </a:gs>
              <a:gs pos="0">
                <a:srgbClr val="003C71"/>
              </a:gs>
            </a:gsLst>
            <a:lin ang="5400000" scaled="1"/>
            <a:tileRect/>
          </a:gradFill>
          <a:ln w="9525" cap="flat" cmpd="sng" algn="ctr">
            <a:gradFill flip="none" rotWithShape="1">
              <a:gsLst>
                <a:gs pos="0">
                  <a:srgbClr val="00AEEF"/>
                </a:gs>
                <a:gs pos="100000">
                  <a:srgbClr val="00AEEF">
                    <a:alpha val="0"/>
                  </a:srgbClr>
                </a:gs>
              </a:gsLst>
              <a:lin ang="5400000" scaled="1"/>
              <a:tileRect/>
            </a:gradFill>
            <a:prstDash val="solid"/>
          </a:ln>
          <a:effectLst/>
        </p:spPr>
        <p:txBody>
          <a:bodyPr anchor="ctr"/>
          <a:lstStyle/>
          <a:p>
            <a:pPr defTabSz="457189">
              <a:lnSpc>
                <a:spcPct val="80000"/>
              </a:lnSpc>
              <a:defRPr/>
            </a:pPr>
            <a:endParaRPr lang="en-US" sz="1400" kern="0" dirty="0">
              <a:solidFill>
                <a:prstClr val="white"/>
              </a:solidFill>
              <a:latin typeface="Intel Clear Pro"/>
              <a:ea typeface="ヒラギノ角ゴ ProN W3" pitchFamily="6" charset="-128"/>
              <a:sym typeface="Gill Sans" pitchFamily="6" charset="0"/>
            </a:endParaRPr>
          </a:p>
        </p:txBody>
      </p:sp>
      <p:sp>
        <p:nvSpPr>
          <p:cNvPr id="11" name="Rectangle 10">
            <a:extLst>
              <a:ext uri="{FF2B5EF4-FFF2-40B4-BE49-F238E27FC236}">
                <a16:creationId xmlns:a16="http://schemas.microsoft.com/office/drawing/2014/main" id="{3783A0F1-9C5F-441F-84D3-A8BEAB32F735}"/>
              </a:ext>
            </a:extLst>
          </p:cNvPr>
          <p:cNvSpPr/>
          <p:nvPr/>
        </p:nvSpPr>
        <p:spPr>
          <a:xfrm>
            <a:off x="234131" y="3843342"/>
            <a:ext cx="8672934" cy="289310"/>
          </a:xfrm>
          <a:prstGeom prst="rect">
            <a:avLst/>
          </a:prstGeom>
          <a:gradFill>
            <a:gsLst>
              <a:gs pos="50000">
                <a:srgbClr val="0071C5">
                  <a:alpha val="80000"/>
                </a:srgbClr>
              </a:gs>
              <a:gs pos="0">
                <a:srgbClr val="0071C5">
                  <a:alpha val="0"/>
                </a:srgbClr>
              </a:gs>
              <a:gs pos="100000">
                <a:srgbClr val="0071C5">
                  <a:alpha val="0"/>
                </a:srgbClr>
              </a:gs>
            </a:gsLst>
            <a:lin ang="0" scaled="1"/>
          </a:gradFill>
          <a:ln>
            <a:gradFill flip="none" rotWithShape="1">
              <a:gsLst>
                <a:gs pos="50000">
                  <a:srgbClr val="00AEEF"/>
                </a:gs>
                <a:gs pos="0">
                  <a:srgbClr val="00AEEF">
                    <a:alpha val="0"/>
                  </a:srgbClr>
                </a:gs>
                <a:gs pos="100000">
                  <a:srgbClr val="00AEEF">
                    <a:alpha val="0"/>
                  </a:srgbClr>
                </a:gs>
              </a:gsLst>
              <a:lin ang="0" scaled="1"/>
              <a:tileRect/>
            </a:gradFill>
          </a:ln>
        </p:spPr>
        <p:txBody>
          <a:bodyPr anchor="ctr">
            <a:spAutoFit/>
          </a:bodyPr>
          <a:lstStyle/>
          <a:p>
            <a:pPr algn="ctr" defTabSz="228589">
              <a:lnSpc>
                <a:spcPct val="80000"/>
              </a:lnSpc>
              <a:defRPr/>
            </a:pPr>
            <a:r>
              <a:rPr lang="en-US" sz="1600" kern="0" dirty="0">
                <a:solidFill>
                  <a:prstClr val="white"/>
                </a:solidFill>
                <a:latin typeface="Impact" panose="020B0806030902050204" pitchFamily="34" charset="0"/>
                <a:ea typeface="ヒラギノ角ゴ ProN W3" pitchFamily="6" charset="-128"/>
                <a:sym typeface="Gill Sans" pitchFamily="6" charset="0"/>
              </a:rPr>
              <a:t>Unifying Analytics + AI on Apache Spark</a:t>
            </a:r>
          </a:p>
        </p:txBody>
      </p:sp>
      <p:sp>
        <p:nvSpPr>
          <p:cNvPr id="12300" name="TextBox 13">
            <a:extLst>
              <a:ext uri="{FF2B5EF4-FFF2-40B4-BE49-F238E27FC236}">
                <a16:creationId xmlns:a16="http://schemas.microsoft.com/office/drawing/2014/main" id="{43CE3175-F68D-6046-82C6-4AA6094DAA8C}"/>
              </a:ext>
            </a:extLst>
          </p:cNvPr>
          <p:cNvSpPr txBox="1">
            <a:spLocks noChangeArrowheads="1"/>
          </p:cNvSpPr>
          <p:nvPr/>
        </p:nvSpPr>
        <p:spPr bwMode="auto">
          <a:xfrm>
            <a:off x="233958" y="2798885"/>
            <a:ext cx="379630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a:r>
              <a:rPr lang="en-US" altLang="en-US" sz="1350">
                <a:solidFill>
                  <a:srgbClr val="FFFFFF"/>
                </a:solidFill>
              </a:rPr>
              <a:t>Distributed, High-Performance </a:t>
            </a:r>
          </a:p>
          <a:p>
            <a:pPr algn="ctr"/>
            <a:r>
              <a:rPr lang="en-US" altLang="en-US" sz="1350">
                <a:solidFill>
                  <a:srgbClr val="FFFFFF"/>
                </a:solidFill>
              </a:rPr>
              <a:t>Deep Learning Framework </a:t>
            </a:r>
          </a:p>
          <a:p>
            <a:pPr algn="ctr"/>
            <a:r>
              <a:rPr lang="en-US" altLang="en-US" sz="1350">
                <a:solidFill>
                  <a:srgbClr val="FFFFFF"/>
                </a:solidFill>
              </a:rPr>
              <a:t>for Apache Spark</a:t>
            </a:r>
          </a:p>
          <a:p>
            <a:pPr algn="ctr"/>
            <a:r>
              <a:rPr lang="en-US" altLang="en-US" sz="1350">
                <a:solidFill>
                  <a:srgbClr val="FFFFFF"/>
                </a:solidFill>
                <a:hlinkClick r:id="rId4"/>
              </a:rPr>
              <a:t>https://github.com/intel-analytics/bigdl</a:t>
            </a:r>
            <a:r>
              <a:rPr lang="en-US" altLang="en-US" sz="1350">
                <a:solidFill>
                  <a:srgbClr val="FFFFFF"/>
                </a:solidFill>
              </a:rPr>
              <a:t> </a:t>
            </a:r>
          </a:p>
          <a:p>
            <a:endParaRPr lang="en-US" altLang="en-US" sz="1350">
              <a:solidFill>
                <a:srgbClr val="FFFFFF"/>
              </a:solidFill>
            </a:endParaRPr>
          </a:p>
        </p:txBody>
      </p:sp>
      <p:sp>
        <p:nvSpPr>
          <p:cNvPr id="12301" name="TextBox 15">
            <a:extLst>
              <a:ext uri="{FF2B5EF4-FFF2-40B4-BE49-F238E27FC236}">
                <a16:creationId xmlns:a16="http://schemas.microsoft.com/office/drawing/2014/main" id="{8525D5D1-53C5-2B46-A881-713F932B88EB}"/>
              </a:ext>
            </a:extLst>
          </p:cNvPr>
          <p:cNvSpPr txBox="1">
            <a:spLocks noChangeArrowheads="1"/>
          </p:cNvSpPr>
          <p:nvPr/>
        </p:nvSpPr>
        <p:spPr bwMode="auto">
          <a:xfrm>
            <a:off x="5011936" y="2579810"/>
            <a:ext cx="38951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1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a:r>
              <a:rPr lang="en-US" altLang="en-US" sz="1350">
                <a:solidFill>
                  <a:srgbClr val="FFFFFF"/>
                </a:solidFill>
              </a:rPr>
              <a:t>Distributed TensoRflow, Keras and BigDL on Spark</a:t>
            </a:r>
          </a:p>
          <a:p>
            <a:pPr algn="ctr"/>
            <a:r>
              <a:rPr lang="en-US" altLang="en-US" sz="1350">
                <a:solidFill>
                  <a:srgbClr val="FFFFFF"/>
                </a:solidFill>
              </a:rPr>
              <a:t>Reference Use Cases, AI Models, </a:t>
            </a:r>
          </a:p>
          <a:p>
            <a:pPr algn="ctr"/>
            <a:r>
              <a:rPr lang="en-US" altLang="en-US" sz="1350">
                <a:solidFill>
                  <a:srgbClr val="FFFFFF"/>
                </a:solidFill>
              </a:rPr>
              <a:t>High-level APIs, Feature Engineering, etc.</a:t>
            </a:r>
          </a:p>
          <a:p>
            <a:pPr algn="ctr"/>
            <a:r>
              <a:rPr lang="en-US" altLang="en-US" sz="1350">
                <a:solidFill>
                  <a:srgbClr val="FFFFFF"/>
                </a:solidFill>
              </a:rPr>
              <a:t> </a:t>
            </a:r>
            <a:r>
              <a:rPr lang="en-US" altLang="en-US" sz="1350">
                <a:solidFill>
                  <a:srgbClr val="FFFFFF"/>
                </a:solidFill>
                <a:hlinkClick r:id="rId5"/>
              </a:rPr>
              <a:t>https://github.com/intel-analytics/analytics-zoo</a:t>
            </a:r>
            <a:r>
              <a:rPr lang="en-US" altLang="en-US" sz="1350">
                <a:solidFill>
                  <a:srgbClr val="FFFFFF"/>
                </a:solidFill>
              </a:rPr>
              <a:t> </a:t>
            </a:r>
          </a:p>
        </p:txBody>
      </p:sp>
      <p:pic>
        <p:nvPicPr>
          <p:cNvPr id="12302" name="Picture 16">
            <a:extLst>
              <a:ext uri="{FF2B5EF4-FFF2-40B4-BE49-F238E27FC236}">
                <a16:creationId xmlns:a16="http://schemas.microsoft.com/office/drawing/2014/main" id="{B7793BD3-82EB-4348-A83A-85422C169F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419" y="1224879"/>
            <a:ext cx="2897386" cy="133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7">
            <a:extLst>
              <a:ext uri="{FF2B5EF4-FFF2-40B4-BE49-F238E27FC236}">
                <a16:creationId xmlns:a16="http://schemas.microsoft.com/office/drawing/2014/main" id="{7CB46BCA-18F5-4748-945E-3534B317A495}"/>
              </a:ext>
            </a:extLst>
          </p:cNvPr>
          <p:cNvPicPr>
            <a:picLocks noChangeAspect="1" noChangeArrowheads="1"/>
          </p:cNvPicPr>
          <p:nvPr/>
        </p:nvPicPr>
        <p:blipFill>
          <a:blip r:embed="rId7">
            <a:clrChange>
              <a:clrFrom>
                <a:srgbClr val="003C71"/>
              </a:clrFrom>
              <a:clrTo>
                <a:srgbClr val="003C71">
                  <a:alpha val="0"/>
                </a:srgbClr>
              </a:clrTo>
            </a:clrChange>
            <a:extLst>
              <a:ext uri="{28A0092B-C50C-407E-A947-70E740481C1C}">
                <a14:useLocalDpi xmlns:a14="http://schemas.microsoft.com/office/drawing/2010/main" val="0"/>
              </a:ext>
            </a:extLst>
          </a:blip>
          <a:srcRect/>
          <a:stretch>
            <a:fillRect/>
          </a:stretch>
        </p:blipFill>
        <p:spPr bwMode="auto">
          <a:xfrm>
            <a:off x="6000750" y="1171896"/>
            <a:ext cx="1774031" cy="117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555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584775"/>
          </a:xfrm>
          <a:prstGeom prst="rect">
            <a:avLst/>
          </a:prstGeom>
        </p:spPr>
        <p:txBody>
          <a:bodyPr wrap="square">
            <a:spAutoFit/>
          </a:bodyPr>
          <a:lstStyle/>
          <a:p>
            <a:pPr algn="ctr" defTabSz="685256"/>
            <a:r>
              <a:rPr lang="en-US" sz="3200" b="1" dirty="0">
                <a:effectLst>
                  <a:glow rad="127000">
                    <a:srgbClr val="0071C5">
                      <a:alpha val="2000"/>
                    </a:srgbClr>
                  </a:glow>
                </a:effectLst>
                <a:ea typeface="Calibri" panose="020F0502020204030204" pitchFamily="34" charset="0"/>
                <a:cs typeface="Times New Roman" panose="02020603050405020304" pitchFamily="18" charset="0"/>
              </a:rPr>
              <a:t>Unified Big Data Analytics Platform</a:t>
            </a:r>
          </a:p>
        </p:txBody>
      </p:sp>
      <p:grpSp>
        <p:nvGrpSpPr>
          <p:cNvPr id="3" name="Group 2"/>
          <p:cNvGrpSpPr/>
          <p:nvPr/>
        </p:nvGrpSpPr>
        <p:grpSpPr>
          <a:xfrm>
            <a:off x="1636675" y="823754"/>
            <a:ext cx="5870650" cy="4081483"/>
            <a:chOff x="654347" y="2342694"/>
            <a:chExt cx="5521122" cy="3773058"/>
          </a:xfrm>
        </p:grpSpPr>
        <p:sp>
          <p:nvSpPr>
            <p:cNvPr id="4" name="Rounded Rectangle 3"/>
            <p:cNvSpPr/>
            <p:nvPr/>
          </p:nvSpPr>
          <p:spPr>
            <a:xfrm>
              <a:off x="769530" y="5454339"/>
              <a:ext cx="1787246" cy="421595"/>
            </a:xfrm>
            <a:prstGeom prst="roundRect">
              <a:avLst/>
            </a:prstGeom>
            <a:solidFill>
              <a:srgbClr val="00AEEF">
                <a:lumMod val="20000"/>
                <a:lumOff val="80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Data </a:t>
              </a:r>
              <a:b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b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Input</a:t>
              </a:r>
              <a:endParaRPr kumimoji="0" lang="en-US" sz="105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5" name="Rounded Rectangle 4"/>
            <p:cNvSpPr/>
            <p:nvPr/>
          </p:nvSpPr>
          <p:spPr>
            <a:xfrm>
              <a:off x="1271439" y="5539663"/>
              <a:ext cx="493517" cy="244327"/>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Flume</a:t>
              </a:r>
            </a:p>
          </p:txBody>
        </p:sp>
        <p:sp>
          <p:nvSpPr>
            <p:cNvPr id="6" name="Rounded Rectangle 5"/>
            <p:cNvSpPr/>
            <p:nvPr/>
          </p:nvSpPr>
          <p:spPr>
            <a:xfrm>
              <a:off x="1878959" y="5539663"/>
              <a:ext cx="493517" cy="244327"/>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Kafka</a:t>
              </a:r>
            </a:p>
          </p:txBody>
        </p:sp>
        <p:sp>
          <p:nvSpPr>
            <p:cNvPr id="7" name="Rounded Rectangle 6"/>
            <p:cNvSpPr/>
            <p:nvPr/>
          </p:nvSpPr>
          <p:spPr>
            <a:xfrm>
              <a:off x="2670780" y="5454339"/>
              <a:ext cx="3408124" cy="421595"/>
            </a:xfrm>
            <a:prstGeom prst="roundRect">
              <a:avLst/>
            </a:prstGeom>
            <a:solidFill>
              <a:srgbClr val="00AEEF">
                <a:lumMod val="20000"/>
                <a:lumOff val="80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Storage</a:t>
              </a:r>
              <a:endParaRPr kumimoji="0" lang="en-US" sz="105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8" name="Rounded Rectangle 7"/>
            <p:cNvSpPr/>
            <p:nvPr/>
          </p:nvSpPr>
          <p:spPr>
            <a:xfrm>
              <a:off x="5230867" y="5539663"/>
              <a:ext cx="493517" cy="244327"/>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err="1">
                  <a:ln>
                    <a:noFill/>
                  </a:ln>
                  <a:solidFill>
                    <a:srgbClr val="FFFFFF"/>
                  </a:solidFill>
                  <a:effectLst/>
                  <a:uLnTx/>
                  <a:uFillTx/>
                  <a:latin typeface="Neo Sans Intel" pitchFamily="34" charset="0"/>
                  <a:cs typeface="Arial" pitchFamily="34" charset="0"/>
                </a:rPr>
                <a:t>HBase</a:t>
              </a:r>
              <a:endPar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endParaRPr>
            </a:p>
          </p:txBody>
        </p:sp>
        <p:sp>
          <p:nvSpPr>
            <p:cNvPr id="9" name="Rounded Rectangle 8"/>
            <p:cNvSpPr/>
            <p:nvPr/>
          </p:nvSpPr>
          <p:spPr>
            <a:xfrm>
              <a:off x="3474534" y="5539664"/>
              <a:ext cx="493517" cy="244326"/>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HDFS</a:t>
              </a:r>
            </a:p>
          </p:txBody>
        </p:sp>
        <p:sp>
          <p:nvSpPr>
            <p:cNvPr id="10" name="Rounded Rectangle 9"/>
            <p:cNvSpPr/>
            <p:nvPr/>
          </p:nvSpPr>
          <p:spPr>
            <a:xfrm>
              <a:off x="763744" y="4974270"/>
              <a:ext cx="5315160" cy="407438"/>
            </a:xfrm>
            <a:prstGeom prst="roundRect">
              <a:avLst/>
            </a:prstGeom>
            <a:solidFill>
              <a:srgbClr val="00AEEF">
                <a:lumMod val="20000"/>
                <a:lumOff val="80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Resource </a:t>
              </a:r>
              <a:r>
                <a:rPr kumimoji="0" lang="en-US" sz="1200" b="0" i="0" u="none" strike="noStrike" kern="0" cap="none" spc="0" normalizeH="0" baseline="0" noProof="0" dirty="0" err="1">
                  <a:ln>
                    <a:noFill/>
                  </a:ln>
                  <a:solidFill>
                    <a:srgbClr val="004280">
                      <a:lumMod val="50000"/>
                    </a:srgbClr>
                  </a:solidFill>
                  <a:effectLst/>
                  <a:uLnTx/>
                  <a:uFillTx/>
                  <a:latin typeface="Neo Sans Intel" pitchFamily="34" charset="0"/>
                  <a:cs typeface="Arial" pitchFamily="34" charset="0"/>
                </a:rPr>
                <a:t>Mgmt</a:t>
              </a: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 </a:t>
              </a:r>
              <a:b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b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&amp; Co-ordination</a:t>
              </a:r>
              <a:endParaRPr kumimoji="0" lang="en-US" sz="105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11" name="Rounded Rectangle 10"/>
            <p:cNvSpPr/>
            <p:nvPr/>
          </p:nvSpPr>
          <p:spPr>
            <a:xfrm>
              <a:off x="4103542" y="5060867"/>
              <a:ext cx="708160" cy="244327"/>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err="1">
                  <a:ln>
                    <a:noFill/>
                  </a:ln>
                  <a:solidFill>
                    <a:srgbClr val="FFFFFF"/>
                  </a:solidFill>
                  <a:effectLst/>
                  <a:uLnTx/>
                  <a:uFillTx/>
                  <a:latin typeface="Neo Sans Intel" pitchFamily="34" charset="0"/>
                  <a:cs typeface="Arial" pitchFamily="34" charset="0"/>
                </a:rPr>
                <a:t>ZooKeeper</a:t>
              </a:r>
              <a:endPar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endParaRPr>
            </a:p>
          </p:txBody>
        </p:sp>
        <p:sp>
          <p:nvSpPr>
            <p:cNvPr id="12" name="Rounded Rectangle 11"/>
            <p:cNvSpPr/>
            <p:nvPr/>
          </p:nvSpPr>
          <p:spPr>
            <a:xfrm>
              <a:off x="2357762" y="5047668"/>
              <a:ext cx="580322" cy="244327"/>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YARN</a:t>
              </a:r>
            </a:p>
          </p:txBody>
        </p:sp>
        <p:sp>
          <p:nvSpPr>
            <p:cNvPr id="13" name="Rounded Rectangle 12"/>
            <p:cNvSpPr/>
            <p:nvPr/>
          </p:nvSpPr>
          <p:spPr>
            <a:xfrm>
              <a:off x="763744" y="3405573"/>
              <a:ext cx="5315160" cy="1461044"/>
            </a:xfrm>
            <a:prstGeom prst="roundRect">
              <a:avLst/>
            </a:prstGeom>
            <a:solidFill>
              <a:srgbClr val="00AEEF">
                <a:lumMod val="20000"/>
                <a:lumOff val="80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Data </a:t>
              </a:r>
              <a:b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b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Processing </a:t>
              </a:r>
              <a:b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b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&amp; Analysis</a:t>
              </a:r>
              <a:endParaRPr kumimoji="0" lang="en-US" sz="105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14" name="Rounded Rectangle 13"/>
            <p:cNvSpPr/>
            <p:nvPr/>
          </p:nvSpPr>
          <p:spPr>
            <a:xfrm>
              <a:off x="5153535" y="4194180"/>
              <a:ext cx="324091" cy="600688"/>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MR</a:t>
              </a:r>
            </a:p>
          </p:txBody>
        </p:sp>
        <p:sp>
          <p:nvSpPr>
            <p:cNvPr id="15" name="Rounded Rectangle 14"/>
            <p:cNvSpPr/>
            <p:nvPr/>
          </p:nvSpPr>
          <p:spPr>
            <a:xfrm>
              <a:off x="5567118" y="3427096"/>
              <a:ext cx="422294" cy="681893"/>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Storm</a:t>
              </a:r>
            </a:p>
          </p:txBody>
        </p:sp>
        <p:sp>
          <p:nvSpPr>
            <p:cNvPr id="16" name="Rounded Rectangle 15"/>
            <p:cNvSpPr/>
            <p:nvPr/>
          </p:nvSpPr>
          <p:spPr>
            <a:xfrm>
              <a:off x="1676308" y="3430293"/>
              <a:ext cx="3383372" cy="1364575"/>
            </a:xfrm>
            <a:prstGeom prst="roundRect">
              <a:avLst/>
            </a:prstGeom>
            <a:noFill/>
            <a:ln w="9525" cap="flat" cmpd="sng" algn="ctr">
              <a:solidFill>
                <a:srgbClr val="0071C5"/>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a:ln>
                  <a:noFill/>
                </a:ln>
                <a:solidFill>
                  <a:srgbClr val="061922"/>
                </a:solidFill>
                <a:effectLst/>
                <a:uLnTx/>
                <a:uFillTx/>
                <a:latin typeface="Neo Sans Intel" pitchFamily="34" charset="0"/>
                <a:cs typeface="Arial" pitchFamily="34" charset="0"/>
              </a:endParaRPr>
            </a:p>
          </p:txBody>
        </p:sp>
        <p:sp>
          <p:nvSpPr>
            <p:cNvPr id="17" name="Rounded Rectangle 16"/>
            <p:cNvSpPr/>
            <p:nvPr/>
          </p:nvSpPr>
          <p:spPr>
            <a:xfrm>
              <a:off x="654347" y="2342694"/>
              <a:ext cx="5521122" cy="3773058"/>
            </a:xfrm>
            <a:prstGeom prst="roundRect">
              <a:avLst/>
            </a:prstGeom>
            <a:noFill/>
            <a:ln w="6350" cap="flat" cmpd="sng" algn="ctr">
              <a:solidFill>
                <a:schemeClr val="tx1"/>
              </a:solidFill>
              <a:prstDash val="dash"/>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a:ln>
                  <a:noFill/>
                </a:ln>
                <a:solidFill>
                  <a:srgbClr val="061922"/>
                </a:solidFill>
                <a:effectLst/>
                <a:uLnTx/>
                <a:uFillTx/>
                <a:latin typeface="Neo Sans Intel" pitchFamily="34" charset="0"/>
                <a:cs typeface="Arial" pitchFamily="34" charset="0"/>
              </a:endParaRPr>
            </a:p>
          </p:txBody>
        </p:sp>
        <p:sp>
          <p:nvSpPr>
            <p:cNvPr id="18" name="Content Placeholder 2"/>
            <p:cNvSpPr txBox="1">
              <a:spLocks/>
            </p:cNvSpPr>
            <p:nvPr/>
          </p:nvSpPr>
          <p:spPr bwMode="auto">
            <a:xfrm>
              <a:off x="654348" y="2342694"/>
              <a:ext cx="5521121" cy="31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ts val="1800"/>
                </a:spcBef>
                <a:spcAft>
                  <a:spcPct val="0"/>
                </a:spcAft>
                <a:defRPr b="0">
                  <a:solidFill>
                    <a:schemeClr val="tx1">
                      <a:lumMod val="50000"/>
                    </a:schemeClr>
                  </a:solidFill>
                  <a:latin typeface="+mn-lt"/>
                  <a:ea typeface="+mn-ea"/>
                  <a:cs typeface="+mn-cs"/>
                </a:defRPr>
              </a:lvl1pPr>
              <a:lvl2pPr marL="246063" indent="-244475" algn="l" rtl="0" eaLnBrk="0" fontAlgn="base" hangingPunct="0">
                <a:spcBef>
                  <a:spcPct val="40000"/>
                </a:spcBef>
                <a:spcAft>
                  <a:spcPct val="0"/>
                </a:spcAft>
                <a:buSzPct val="125000"/>
                <a:buFont typeface="Times" pitchFamily="18" charset="0"/>
                <a:buChar char="•"/>
                <a:defRPr b="0">
                  <a:solidFill>
                    <a:schemeClr val="tx1"/>
                  </a:solidFill>
                  <a:latin typeface="+mn-lt"/>
                </a:defRPr>
              </a:lvl2pPr>
              <a:lvl3pPr marL="571500" indent="-323850" algn="l" rtl="0" eaLnBrk="0" fontAlgn="base" hangingPunct="0">
                <a:spcBef>
                  <a:spcPct val="20000"/>
                </a:spcBef>
                <a:spcAft>
                  <a:spcPct val="0"/>
                </a:spcAft>
                <a:buChar char="–"/>
                <a:defRPr sz="1600" b="0">
                  <a:solidFill>
                    <a:schemeClr val="tx1"/>
                  </a:solidFill>
                  <a:latin typeface="+mn-lt"/>
                </a:defRPr>
              </a:lvl3pPr>
              <a:lvl4pPr marL="725488" indent="-152400" algn="l" rtl="0" eaLnBrk="0" fontAlgn="base" hangingPunct="0">
                <a:spcBef>
                  <a:spcPct val="20000"/>
                </a:spcBef>
                <a:spcAft>
                  <a:spcPct val="0"/>
                </a:spcAft>
                <a:buFont typeface="Times" pitchFamily="18" charset="0"/>
                <a:buChar char="•"/>
                <a:defRPr sz="1600" b="0">
                  <a:solidFill>
                    <a:schemeClr val="tx1"/>
                  </a:solidFill>
                  <a:latin typeface="+mn-lt"/>
                </a:defRPr>
              </a:lvl4pPr>
              <a:lvl5pPr marL="1136650" indent="-409575" algn="l" rtl="0" eaLnBrk="0" fontAlgn="base" hangingPunct="0">
                <a:spcBef>
                  <a:spcPct val="20000"/>
                </a:spcBef>
                <a:spcAft>
                  <a:spcPct val="0"/>
                </a:spcAft>
                <a:buChar char="–"/>
                <a:defRPr sz="1600" b="0">
                  <a:solidFill>
                    <a:schemeClr val="tx1"/>
                  </a:solidFill>
                  <a:latin typeface="+mn-lt"/>
                </a:defRPr>
              </a:lvl5pPr>
              <a:lvl6pPr marL="1593850" indent="-409575" algn="l" rtl="0" fontAlgn="base">
                <a:spcBef>
                  <a:spcPct val="20000"/>
                </a:spcBef>
                <a:spcAft>
                  <a:spcPct val="0"/>
                </a:spcAft>
                <a:buChar char="–"/>
                <a:defRPr sz="1600" b="1">
                  <a:solidFill>
                    <a:schemeClr val="tx1"/>
                  </a:solidFill>
                  <a:latin typeface="+mn-lt"/>
                </a:defRPr>
              </a:lvl6pPr>
              <a:lvl7pPr marL="2051050" indent="-409575" algn="l" rtl="0" fontAlgn="base">
                <a:spcBef>
                  <a:spcPct val="20000"/>
                </a:spcBef>
                <a:spcAft>
                  <a:spcPct val="0"/>
                </a:spcAft>
                <a:buChar char="–"/>
                <a:defRPr sz="1600" b="1">
                  <a:solidFill>
                    <a:schemeClr val="tx1"/>
                  </a:solidFill>
                  <a:latin typeface="+mn-lt"/>
                </a:defRPr>
              </a:lvl7pPr>
              <a:lvl8pPr marL="2508250" indent="-409575" algn="l" rtl="0" fontAlgn="base">
                <a:spcBef>
                  <a:spcPct val="20000"/>
                </a:spcBef>
                <a:spcAft>
                  <a:spcPct val="0"/>
                </a:spcAft>
                <a:buChar char="–"/>
                <a:defRPr sz="1600" b="1">
                  <a:solidFill>
                    <a:schemeClr val="tx1"/>
                  </a:solidFill>
                  <a:latin typeface="+mn-lt"/>
                </a:defRPr>
              </a:lvl8pPr>
              <a:lvl9pPr marL="2965450" indent="-409575" algn="l" rtl="0" fontAlgn="base">
                <a:spcBef>
                  <a:spcPct val="20000"/>
                </a:spcBef>
                <a:spcAft>
                  <a:spcPct val="0"/>
                </a:spcAft>
                <a:buChar char="–"/>
                <a:defRPr sz="1600" b="1">
                  <a:solidFill>
                    <a:schemeClr val="tx1"/>
                  </a:solidFill>
                  <a:latin typeface="+mn-lt"/>
                </a:defRPr>
              </a:lvl9pPr>
            </a:lstStyle>
            <a:p>
              <a:pPr marL="0" marR="0" lvl="0" indent="0" algn="ctr" defTabSz="914400" rtl="0" eaLnBrk="0" fontAlgn="base" latinLnBrk="0" hangingPunct="0">
                <a:lnSpc>
                  <a:spcPct val="100000"/>
                </a:lnSpc>
                <a:spcBef>
                  <a:spcPts val="1800"/>
                </a:spcBef>
                <a:spcAft>
                  <a:spcPct val="0"/>
                </a:spcAft>
                <a:buClrTx/>
                <a:buSzTx/>
                <a:buFontTx/>
                <a:buNone/>
                <a:tabLst/>
                <a:defRPr/>
              </a:pPr>
              <a:r>
                <a:rPr kumimoji="0" lang="en-US" sz="1800" b="1" i="0" u="none" strike="noStrike" kern="0" cap="none" spc="0" normalizeH="0" baseline="0" noProof="0" dirty="0">
                  <a:ln>
                    <a:noFill/>
                  </a:ln>
                  <a:solidFill>
                    <a:schemeClr val="accent1">
                      <a:lumMod val="60000"/>
                      <a:lumOff val="40000"/>
                    </a:schemeClr>
                  </a:solidFill>
                  <a:effectLst/>
                  <a:uLnTx/>
                  <a:uFillTx/>
                  <a:latin typeface="Verdana"/>
                  <a:ea typeface="+mn-ea"/>
                  <a:cs typeface="+mn-cs"/>
                </a:rPr>
                <a:t>Apache Hadoop &amp; Spark Platform</a:t>
              </a:r>
            </a:p>
          </p:txBody>
        </p:sp>
        <p:sp>
          <p:nvSpPr>
            <p:cNvPr id="19" name="Rounded Rectangle 18"/>
            <p:cNvSpPr/>
            <p:nvPr/>
          </p:nvSpPr>
          <p:spPr>
            <a:xfrm>
              <a:off x="4051649" y="5539663"/>
              <a:ext cx="506011" cy="244327"/>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Parquet</a:t>
              </a:r>
            </a:p>
          </p:txBody>
        </p:sp>
        <p:sp>
          <p:nvSpPr>
            <p:cNvPr id="20" name="Rounded Rectangle 19"/>
            <p:cNvSpPr/>
            <p:nvPr/>
          </p:nvSpPr>
          <p:spPr>
            <a:xfrm>
              <a:off x="4641258" y="5539663"/>
              <a:ext cx="506011" cy="244327"/>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Avro</a:t>
              </a:r>
            </a:p>
          </p:txBody>
        </p:sp>
        <p:grpSp>
          <p:nvGrpSpPr>
            <p:cNvPr id="21" name="Group 20"/>
            <p:cNvGrpSpPr/>
            <p:nvPr/>
          </p:nvGrpSpPr>
          <p:grpSpPr>
            <a:xfrm>
              <a:off x="1716556" y="3573844"/>
              <a:ext cx="3299427" cy="1137848"/>
              <a:chOff x="714149" y="2447920"/>
              <a:chExt cx="7053224" cy="2577268"/>
            </a:xfrm>
            <a:effectLst/>
          </p:grpSpPr>
          <p:sp>
            <p:nvSpPr>
              <p:cNvPr id="35" name="Rectangle 34"/>
              <p:cNvSpPr/>
              <p:nvPr/>
            </p:nvSpPr>
            <p:spPr>
              <a:xfrm>
                <a:off x="714151" y="4343215"/>
                <a:ext cx="7053220" cy="681973"/>
              </a:xfrm>
              <a:prstGeom prst="rect">
                <a:avLst/>
              </a:prstGeom>
              <a:solidFill>
                <a:srgbClr val="0071C5"/>
              </a:solidFill>
              <a:ln w="9525" cap="flat" cmpd="sng" algn="ctr">
                <a:noFill/>
                <a:prstDash val="solid"/>
                <a:headEnd type="none" w="med" len="med"/>
                <a:tailEnd type="none"/>
              </a:ln>
              <a:effectLst/>
            </p:spPr>
            <p:txBody>
              <a:bodyPr lIns="0" rIns="0"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ysClr val="window" lastClr="FFFFFF"/>
                    </a:solidFill>
                    <a:effectLst/>
                    <a:uLnTx/>
                    <a:uFillTx/>
                    <a:latin typeface="Intel Clear Light"/>
                    <a:ea typeface="+mn-ea"/>
                    <a:cs typeface="Arial" panose="020B0604020202020204" pitchFamily="34" charset="0"/>
                  </a:rPr>
                  <a:t>Spark Core</a:t>
                </a:r>
              </a:p>
            </p:txBody>
          </p:sp>
          <p:sp>
            <p:nvSpPr>
              <p:cNvPr id="36" name="Rectangle 35"/>
              <p:cNvSpPr/>
              <p:nvPr/>
            </p:nvSpPr>
            <p:spPr>
              <a:xfrm>
                <a:off x="1373732" y="3556057"/>
                <a:ext cx="1102500" cy="669924"/>
              </a:xfrm>
              <a:prstGeom prst="rect">
                <a:avLst/>
              </a:prstGeom>
              <a:solidFill>
                <a:srgbClr val="0071C5">
                  <a:lumMod val="60000"/>
                  <a:lumOff val="40000"/>
                </a:srgbClr>
              </a:solidFill>
              <a:ln w="9525" cap="flat" cmpd="sng" algn="ctr">
                <a:noFill/>
                <a:prstDash val="solid"/>
                <a:headEnd type="none" w="med" len="med"/>
                <a:tailEnd type="none"/>
              </a:ln>
              <a:effectLst>
                <a:outerShdw blurRad="40000" dist="23000" dir="5400000" rotWithShape="0">
                  <a:srgbClr val="000000">
                    <a:alpha val="35000"/>
                  </a:srgbClr>
                </a:outerShdw>
              </a:effectLst>
            </p:spPr>
            <p:txBody>
              <a:bodyPr lIns="0" rIns="0"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ysClr val="window" lastClr="FFFFFF"/>
                    </a:solidFill>
                    <a:effectLst/>
                    <a:uLnTx/>
                    <a:uFillTx/>
                    <a:latin typeface="Intel Clear Light"/>
                    <a:ea typeface="+mn-ea"/>
                    <a:cs typeface="Arial" panose="020B0604020202020204" pitchFamily="34" charset="0"/>
                  </a:rPr>
                  <a:t>SQL</a:t>
                </a:r>
              </a:p>
            </p:txBody>
          </p:sp>
          <p:sp>
            <p:nvSpPr>
              <p:cNvPr id="37" name="Rectangle 36"/>
              <p:cNvSpPr/>
              <p:nvPr/>
            </p:nvSpPr>
            <p:spPr>
              <a:xfrm>
                <a:off x="3783616" y="3573862"/>
                <a:ext cx="1483375" cy="652119"/>
              </a:xfrm>
              <a:prstGeom prst="rect">
                <a:avLst/>
              </a:prstGeom>
              <a:solidFill>
                <a:srgbClr val="0071C5">
                  <a:lumMod val="60000"/>
                  <a:lumOff val="40000"/>
                </a:srgbClr>
              </a:solidFill>
              <a:ln w="9525" cap="flat" cmpd="sng" algn="ctr">
                <a:noFill/>
                <a:prstDash val="solid"/>
                <a:headEnd type="none" w="med" len="med"/>
                <a:tailEnd type="none"/>
              </a:ln>
              <a:effectLst>
                <a:outerShdw blurRad="40000" dist="23000" dir="5400000" rotWithShape="0">
                  <a:srgbClr val="000000">
                    <a:alpha val="35000"/>
                  </a:srgbClr>
                </a:outerShdw>
              </a:effectLst>
            </p:spPr>
            <p:txBody>
              <a:bodyPr lIns="0" rIns="0"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ysClr val="window" lastClr="FFFFFF"/>
                    </a:solidFill>
                    <a:effectLst/>
                    <a:uLnTx/>
                    <a:uFillTx/>
                    <a:latin typeface="Intel Clear Light"/>
                    <a:ea typeface="+mn-ea"/>
                    <a:cs typeface="Arial" panose="020B0604020202020204" pitchFamily="34" charset="0"/>
                  </a:rPr>
                  <a:t>Streaming</a:t>
                </a:r>
              </a:p>
            </p:txBody>
          </p:sp>
          <p:sp>
            <p:nvSpPr>
              <p:cNvPr id="38" name="Rectangle 37"/>
              <p:cNvSpPr/>
              <p:nvPr/>
            </p:nvSpPr>
            <p:spPr>
              <a:xfrm>
                <a:off x="5476091" y="3556056"/>
                <a:ext cx="1098283" cy="669925"/>
              </a:xfrm>
              <a:prstGeom prst="rect">
                <a:avLst/>
              </a:prstGeom>
              <a:solidFill>
                <a:srgbClr val="0071C5">
                  <a:lumMod val="60000"/>
                  <a:lumOff val="40000"/>
                </a:srgbClr>
              </a:solidFill>
              <a:ln w="9525" cap="flat" cmpd="sng" algn="ctr">
                <a:noFill/>
                <a:prstDash val="solid"/>
                <a:headEnd type="none" w="med" len="med"/>
                <a:tailEnd type="none"/>
              </a:ln>
              <a:effectLst>
                <a:outerShdw blurRad="40000" dist="23000" dir="5400000" rotWithShape="0">
                  <a:srgbClr val="000000">
                    <a:alpha val="35000"/>
                  </a:srgbClr>
                </a:outerShdw>
              </a:effectLst>
            </p:spPr>
            <p:txBody>
              <a:bodyPr lIns="0" rIns="0"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sysClr val="window" lastClr="FFFFFF"/>
                    </a:solidFill>
                    <a:effectLst/>
                    <a:uLnTx/>
                    <a:uFillTx/>
                    <a:latin typeface="Intel Clear Light"/>
                    <a:ea typeface="+mn-ea"/>
                    <a:cs typeface="Arial" panose="020B0604020202020204" pitchFamily="34" charset="0"/>
                  </a:rPr>
                  <a:t>MLlib</a:t>
                </a:r>
                <a:endParaRPr kumimoji="0" lang="en-US" sz="1100" b="0" i="0" u="none" strike="noStrike" kern="1200" cap="none" spc="0" normalizeH="0" baseline="0" noProof="0" dirty="0">
                  <a:ln>
                    <a:noFill/>
                  </a:ln>
                  <a:solidFill>
                    <a:sysClr val="window" lastClr="FFFFFF"/>
                  </a:solidFill>
                  <a:effectLst/>
                  <a:uLnTx/>
                  <a:uFillTx/>
                  <a:latin typeface="Intel Clear Light"/>
                  <a:ea typeface="+mn-ea"/>
                  <a:cs typeface="Arial" panose="020B0604020202020204" pitchFamily="34" charset="0"/>
                </a:endParaRPr>
              </a:p>
            </p:txBody>
          </p:sp>
          <p:sp>
            <p:nvSpPr>
              <p:cNvPr id="39" name="Rectangle 38"/>
              <p:cNvSpPr/>
              <p:nvPr/>
            </p:nvSpPr>
            <p:spPr>
              <a:xfrm>
                <a:off x="6678926" y="3556056"/>
                <a:ext cx="1088447" cy="669925"/>
              </a:xfrm>
              <a:prstGeom prst="rect">
                <a:avLst/>
              </a:prstGeom>
              <a:solidFill>
                <a:srgbClr val="0071C5">
                  <a:lumMod val="60000"/>
                  <a:lumOff val="40000"/>
                </a:srgbClr>
              </a:solidFill>
              <a:ln w="9525" cap="flat" cmpd="sng" algn="ctr">
                <a:noFill/>
                <a:prstDash val="solid"/>
                <a:headEnd type="none" w="med" len="med"/>
                <a:tailEnd type="none"/>
              </a:ln>
              <a:effectLst>
                <a:outerShdw blurRad="40000" dist="23000" dir="5400000" rotWithShape="0">
                  <a:srgbClr val="000000">
                    <a:alpha val="35000"/>
                  </a:srgbClr>
                </a:outerShdw>
              </a:effectLst>
            </p:spPr>
            <p:txBody>
              <a:bodyPr lIns="0" rIns="0"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sysClr val="window" lastClr="FFFFFF"/>
                    </a:solidFill>
                    <a:effectLst/>
                    <a:uLnTx/>
                    <a:uFillTx/>
                    <a:latin typeface="Intel Clear Light"/>
                    <a:ea typeface="+mn-ea"/>
                    <a:cs typeface="Arial" panose="020B0604020202020204" pitchFamily="34" charset="0"/>
                  </a:rPr>
                  <a:t>GraphX</a:t>
                </a:r>
                <a:endParaRPr kumimoji="0" lang="en-US" sz="1100" b="0" i="0" u="none" strike="noStrike" kern="1200" cap="none" spc="0" normalizeH="0" baseline="0" noProof="0" dirty="0">
                  <a:ln>
                    <a:noFill/>
                  </a:ln>
                  <a:solidFill>
                    <a:sysClr val="window" lastClr="FFFFFF"/>
                  </a:solidFill>
                  <a:effectLst/>
                  <a:uLnTx/>
                  <a:uFillTx/>
                  <a:latin typeface="Intel Clear Light"/>
                  <a:ea typeface="+mn-ea"/>
                  <a:cs typeface="Arial" panose="020B0604020202020204" pitchFamily="34" charset="0"/>
                </a:endParaRPr>
              </a:p>
            </p:txBody>
          </p:sp>
          <p:sp>
            <p:nvSpPr>
              <p:cNvPr id="40" name="Rectangle 39"/>
              <p:cNvSpPr/>
              <p:nvPr/>
            </p:nvSpPr>
            <p:spPr>
              <a:xfrm>
                <a:off x="714149" y="2447920"/>
                <a:ext cx="7053221" cy="579832"/>
              </a:xfrm>
              <a:prstGeom prst="rect">
                <a:avLst/>
              </a:prstGeom>
              <a:solidFill>
                <a:srgbClr val="0071C5">
                  <a:lumMod val="60000"/>
                  <a:lumOff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err="1">
                    <a:ln>
                      <a:noFill/>
                    </a:ln>
                    <a:solidFill>
                      <a:prstClr val="white"/>
                    </a:solidFill>
                    <a:effectLst/>
                    <a:uLnTx/>
                    <a:uFillTx/>
                    <a:latin typeface="Intel Clear Light"/>
                  </a:rPr>
                  <a:t>DataFrame</a:t>
                </a:r>
                <a:endParaRPr kumimoji="0" lang="en-US" sz="1100" b="0" i="0" u="none" strike="noStrike" kern="0" cap="none" spc="0" normalizeH="0" baseline="0" noProof="0" dirty="0">
                  <a:ln>
                    <a:noFill/>
                  </a:ln>
                  <a:solidFill>
                    <a:prstClr val="white"/>
                  </a:solidFill>
                  <a:effectLst/>
                  <a:uLnTx/>
                  <a:uFillTx/>
                  <a:latin typeface="Intel Clear Light"/>
                </a:endParaRPr>
              </a:p>
            </p:txBody>
          </p:sp>
          <p:sp>
            <p:nvSpPr>
              <p:cNvPr id="41" name="Rectangle 40"/>
              <p:cNvSpPr/>
              <p:nvPr/>
            </p:nvSpPr>
            <p:spPr>
              <a:xfrm>
                <a:off x="714150" y="3027753"/>
                <a:ext cx="555032" cy="1198228"/>
              </a:xfrm>
              <a:prstGeom prst="rect">
                <a:avLst/>
              </a:prstGeom>
              <a:solidFill>
                <a:srgbClr val="0071C5">
                  <a:lumMod val="60000"/>
                  <a:lumOff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Intel Clear Light"/>
                </a:endParaRPr>
              </a:p>
            </p:txBody>
          </p:sp>
          <p:sp>
            <p:nvSpPr>
              <p:cNvPr id="42" name="Rectangle 41"/>
              <p:cNvSpPr/>
              <p:nvPr/>
            </p:nvSpPr>
            <p:spPr>
              <a:xfrm>
                <a:off x="5476091" y="3100906"/>
                <a:ext cx="2291281" cy="374526"/>
              </a:xfrm>
              <a:prstGeom prst="rect">
                <a:avLst/>
              </a:prstGeom>
              <a:solidFill>
                <a:srgbClr val="0071C5">
                  <a:lumMod val="60000"/>
                  <a:lumOff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white"/>
                    </a:solidFill>
                    <a:effectLst/>
                    <a:uLnTx/>
                    <a:uFillTx/>
                    <a:latin typeface="Intel Clear Light"/>
                  </a:rPr>
                  <a:t>ML Pipelines</a:t>
                </a:r>
                <a:endParaRPr kumimoji="0" lang="en-US" sz="1100" b="0" i="0" u="none" strike="noStrike" kern="0" cap="none" spc="0" normalizeH="0" baseline="0" noProof="0" dirty="0">
                  <a:ln>
                    <a:noFill/>
                  </a:ln>
                  <a:solidFill>
                    <a:prstClr val="white"/>
                  </a:solidFill>
                  <a:effectLst/>
                  <a:uLnTx/>
                  <a:uFillTx/>
                  <a:latin typeface="Intel Clear Light"/>
                </a:endParaRPr>
              </a:p>
            </p:txBody>
          </p:sp>
          <p:sp>
            <p:nvSpPr>
              <p:cNvPr id="43" name="Rectangle 42"/>
              <p:cNvSpPr/>
              <p:nvPr/>
            </p:nvSpPr>
            <p:spPr>
              <a:xfrm>
                <a:off x="2580782" y="3556055"/>
                <a:ext cx="1098284" cy="669925"/>
              </a:xfrm>
              <a:prstGeom prst="rect">
                <a:avLst/>
              </a:prstGeom>
              <a:solidFill>
                <a:srgbClr val="0071C5">
                  <a:lumMod val="60000"/>
                  <a:lumOff val="40000"/>
                </a:srgbClr>
              </a:solidFill>
              <a:ln w="9525" cap="flat" cmpd="sng" algn="ctr">
                <a:noFill/>
                <a:prstDash val="solid"/>
                <a:headEnd type="none" w="med" len="med"/>
                <a:tailEnd type="none"/>
              </a:ln>
              <a:effectLst>
                <a:outerShdw blurRad="40000" dist="23000" dir="5400000" rotWithShape="0">
                  <a:srgbClr val="000000">
                    <a:alpha val="35000"/>
                  </a:srgbClr>
                </a:outerShdw>
              </a:effectLst>
            </p:spPr>
            <p:txBody>
              <a:bodyPr lIns="0" rIns="0"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sysClr val="window" lastClr="FFFFFF"/>
                    </a:solidFill>
                    <a:effectLst/>
                    <a:uLnTx/>
                    <a:uFillTx/>
                    <a:latin typeface="Intel Clear Light"/>
                    <a:ea typeface="+mn-ea"/>
                    <a:cs typeface="Arial" panose="020B0604020202020204" pitchFamily="34" charset="0"/>
                  </a:rPr>
                  <a:t>SparkR</a:t>
                </a:r>
                <a:endParaRPr kumimoji="0" lang="en-US" sz="1100" b="0" i="0" u="none" strike="noStrike" kern="1200" cap="none" spc="0" normalizeH="0" baseline="0" noProof="0" dirty="0">
                  <a:ln>
                    <a:noFill/>
                  </a:ln>
                  <a:solidFill>
                    <a:sysClr val="window" lastClr="FFFFFF"/>
                  </a:solidFill>
                  <a:effectLst/>
                  <a:uLnTx/>
                  <a:uFillTx/>
                  <a:latin typeface="Intel Clear Light"/>
                  <a:ea typeface="+mn-ea"/>
                  <a:cs typeface="Arial" panose="020B0604020202020204" pitchFamily="34" charset="0"/>
                </a:endParaRPr>
              </a:p>
            </p:txBody>
          </p:sp>
        </p:grpSp>
        <p:sp>
          <p:nvSpPr>
            <p:cNvPr id="22" name="Rounded Rectangle 21"/>
            <p:cNvSpPr/>
            <p:nvPr/>
          </p:nvSpPr>
          <p:spPr>
            <a:xfrm>
              <a:off x="5153535" y="3430294"/>
              <a:ext cx="341746" cy="659712"/>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err="1">
                  <a:ln>
                    <a:noFill/>
                  </a:ln>
                  <a:solidFill>
                    <a:srgbClr val="FFFFFF"/>
                  </a:solidFill>
                  <a:effectLst/>
                  <a:uLnTx/>
                  <a:uFillTx/>
                  <a:latin typeface="Neo Sans Intel" pitchFamily="34" charset="0"/>
                  <a:cs typeface="Arial" pitchFamily="34" charset="0"/>
                </a:rPr>
                <a:t>Flink</a:t>
              </a:r>
              <a:endPar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endParaRPr>
            </a:p>
          </p:txBody>
        </p:sp>
        <p:sp>
          <p:nvSpPr>
            <p:cNvPr id="23" name="Rounded Rectangle 22"/>
            <p:cNvSpPr/>
            <p:nvPr/>
          </p:nvSpPr>
          <p:spPr>
            <a:xfrm>
              <a:off x="5546773" y="4196848"/>
              <a:ext cx="462984" cy="598020"/>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err="1">
                  <a:ln>
                    <a:noFill/>
                  </a:ln>
                  <a:solidFill>
                    <a:srgbClr val="FFFFFF"/>
                  </a:solidFill>
                  <a:effectLst/>
                  <a:uLnTx/>
                  <a:uFillTx/>
                  <a:latin typeface="Neo Sans Intel" pitchFamily="34" charset="0"/>
                  <a:cs typeface="Arial" pitchFamily="34" charset="0"/>
                </a:rPr>
                <a:t>Giraph</a:t>
              </a:r>
              <a:endPar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endParaRPr>
            </a:p>
          </p:txBody>
        </p:sp>
        <p:sp>
          <p:nvSpPr>
            <p:cNvPr id="24" name="Rounded Rectangle 23"/>
            <p:cNvSpPr/>
            <p:nvPr/>
          </p:nvSpPr>
          <p:spPr>
            <a:xfrm>
              <a:off x="949006" y="3087188"/>
              <a:ext cx="512375" cy="244327"/>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Batch</a:t>
              </a:r>
            </a:p>
          </p:txBody>
        </p:sp>
        <p:sp>
          <p:nvSpPr>
            <p:cNvPr id="25" name="Rounded Rectangle 24"/>
            <p:cNvSpPr/>
            <p:nvPr/>
          </p:nvSpPr>
          <p:spPr>
            <a:xfrm>
              <a:off x="1633436" y="3087187"/>
              <a:ext cx="649535" cy="244327"/>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Streaming</a:t>
              </a:r>
            </a:p>
          </p:txBody>
        </p:sp>
        <p:sp>
          <p:nvSpPr>
            <p:cNvPr id="26" name="Rounded Rectangle 25"/>
            <p:cNvSpPr/>
            <p:nvPr/>
          </p:nvSpPr>
          <p:spPr>
            <a:xfrm>
              <a:off x="2468233" y="3087187"/>
              <a:ext cx="649535" cy="244327"/>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Interactive</a:t>
              </a:r>
            </a:p>
          </p:txBody>
        </p:sp>
        <p:sp>
          <p:nvSpPr>
            <p:cNvPr id="27" name="Rounded Rectangle 26"/>
            <p:cNvSpPr/>
            <p:nvPr/>
          </p:nvSpPr>
          <p:spPr>
            <a:xfrm>
              <a:off x="1241427" y="2697557"/>
              <a:ext cx="649535" cy="312771"/>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Machine Leaning</a:t>
              </a:r>
            </a:p>
          </p:txBody>
        </p:sp>
        <p:sp>
          <p:nvSpPr>
            <p:cNvPr id="28" name="Rounded Rectangle 27"/>
            <p:cNvSpPr/>
            <p:nvPr/>
          </p:nvSpPr>
          <p:spPr>
            <a:xfrm>
              <a:off x="2232970" y="2721721"/>
              <a:ext cx="649535" cy="312771"/>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Graph Analytics</a:t>
              </a:r>
            </a:p>
          </p:txBody>
        </p:sp>
        <p:sp>
          <p:nvSpPr>
            <p:cNvPr id="29" name="Rounded Rectangle 28"/>
            <p:cNvSpPr/>
            <p:nvPr/>
          </p:nvSpPr>
          <p:spPr>
            <a:xfrm>
              <a:off x="3446467" y="2771480"/>
              <a:ext cx="649535" cy="244327"/>
            </a:xfrm>
            <a:prstGeom prst="roundRect">
              <a:avLst/>
            </a:prstGeom>
            <a:solidFill>
              <a:srgbClr val="A6CE39">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SQL</a:t>
              </a:r>
            </a:p>
          </p:txBody>
        </p:sp>
        <p:sp>
          <p:nvSpPr>
            <p:cNvPr id="30" name="Rounded Rectangle 29"/>
            <p:cNvSpPr/>
            <p:nvPr/>
          </p:nvSpPr>
          <p:spPr>
            <a:xfrm>
              <a:off x="3446466" y="3092051"/>
              <a:ext cx="649535" cy="244327"/>
            </a:xfrm>
            <a:prstGeom prst="roundRect">
              <a:avLst/>
            </a:prstGeom>
            <a:solidFill>
              <a:srgbClr val="A6CE39">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R</a:t>
              </a:r>
            </a:p>
          </p:txBody>
        </p:sp>
        <p:sp>
          <p:nvSpPr>
            <p:cNvPr id="31" name="Rounded Rectangle 30"/>
            <p:cNvSpPr/>
            <p:nvPr/>
          </p:nvSpPr>
          <p:spPr>
            <a:xfrm>
              <a:off x="5121953" y="3092051"/>
              <a:ext cx="649535" cy="244327"/>
            </a:xfrm>
            <a:prstGeom prst="roundRect">
              <a:avLst/>
            </a:prstGeom>
            <a:solidFill>
              <a:srgbClr val="A6CE39">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Python</a:t>
              </a:r>
            </a:p>
          </p:txBody>
        </p:sp>
        <p:sp>
          <p:nvSpPr>
            <p:cNvPr id="32" name="Rounded Rectangle 31"/>
            <p:cNvSpPr/>
            <p:nvPr/>
          </p:nvSpPr>
          <p:spPr>
            <a:xfrm>
              <a:off x="4238420" y="3092051"/>
              <a:ext cx="649535" cy="244327"/>
            </a:xfrm>
            <a:prstGeom prst="roundRect">
              <a:avLst/>
            </a:prstGeom>
            <a:solidFill>
              <a:srgbClr val="A6CE39">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Java</a:t>
              </a:r>
            </a:p>
          </p:txBody>
        </p:sp>
        <p:sp>
          <p:nvSpPr>
            <p:cNvPr id="33" name="Rounded Rectangle 32"/>
            <p:cNvSpPr/>
            <p:nvPr/>
          </p:nvSpPr>
          <p:spPr>
            <a:xfrm>
              <a:off x="4227516" y="2777321"/>
              <a:ext cx="649535" cy="244327"/>
            </a:xfrm>
            <a:prstGeom prst="roundRect">
              <a:avLst/>
            </a:prstGeom>
            <a:solidFill>
              <a:srgbClr val="A6CE39">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Notebook</a:t>
              </a:r>
            </a:p>
          </p:txBody>
        </p:sp>
        <p:sp>
          <p:nvSpPr>
            <p:cNvPr id="34" name="Rounded Rectangle 33"/>
            <p:cNvSpPr/>
            <p:nvPr/>
          </p:nvSpPr>
          <p:spPr>
            <a:xfrm>
              <a:off x="5042439" y="2767818"/>
              <a:ext cx="798110" cy="244327"/>
            </a:xfrm>
            <a:prstGeom prst="roundRect">
              <a:avLst/>
            </a:prstGeom>
            <a:solidFill>
              <a:srgbClr val="A6CE39">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Spreadsheet</a:t>
              </a:r>
            </a:p>
          </p:txBody>
        </p:sp>
      </p:grpSp>
    </p:spTree>
    <p:extLst>
      <p:ext uri="{BB962C8B-B14F-4D97-AF65-F5344CB8AC3E}">
        <p14:creationId xmlns:p14="http://schemas.microsoft.com/office/powerpoint/2010/main" val="9875851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1077218"/>
          </a:xfrm>
          <a:prstGeom prst="rect">
            <a:avLst/>
          </a:prstGeom>
        </p:spPr>
        <p:txBody>
          <a:bodyPr wrap="square">
            <a:spAutoFit/>
          </a:bodyPr>
          <a:lstStyle/>
          <a:p>
            <a:pPr algn="ctr" defTabSz="685256"/>
            <a:r>
              <a:rPr lang="en-US" sz="3200" b="1" dirty="0">
                <a:effectLst>
                  <a:glow rad="127000">
                    <a:srgbClr val="0071C5">
                      <a:alpha val="2000"/>
                    </a:srgbClr>
                  </a:glow>
                </a:effectLst>
                <a:ea typeface="Calibri" panose="020F0502020204030204" pitchFamily="34" charset="0"/>
                <a:cs typeface="Times New Roman" panose="02020603050405020304" pitchFamily="18" charset="0"/>
              </a:rPr>
              <a:t>Chasm b/w Deep Learning and Big Data Communities</a:t>
            </a:r>
          </a:p>
        </p:txBody>
      </p:sp>
      <p:grpSp>
        <p:nvGrpSpPr>
          <p:cNvPr id="19" name="Group 18"/>
          <p:cNvGrpSpPr/>
          <p:nvPr/>
        </p:nvGrpSpPr>
        <p:grpSpPr>
          <a:xfrm>
            <a:off x="379374" y="1345127"/>
            <a:ext cx="8482686" cy="3310499"/>
            <a:chOff x="-97002" y="887927"/>
            <a:chExt cx="9462024" cy="4006161"/>
          </a:xfrm>
        </p:grpSpPr>
        <p:sp>
          <p:nvSpPr>
            <p:cNvPr id="11" name="Rectangle 10"/>
            <p:cNvSpPr/>
            <p:nvPr/>
          </p:nvSpPr>
          <p:spPr>
            <a:xfrm>
              <a:off x="3254171" y="4479720"/>
              <a:ext cx="6110851" cy="409697"/>
            </a:xfrm>
            <a:prstGeom prst="rect">
              <a:avLst/>
            </a:prstGeom>
          </p:spPr>
          <p:txBody>
            <a:bodyPr wrap="square">
              <a:spAutoFit/>
            </a:bodyPr>
            <a:lstStyle/>
            <a:p>
              <a:pPr lvl="0" algn="ctr" defTabSz="457200">
                <a:spcBef>
                  <a:spcPts val="300"/>
                </a:spcBef>
                <a:spcAft>
                  <a:spcPts val="300"/>
                </a:spcAft>
                <a:defRPr/>
              </a:pPr>
              <a:r>
                <a:rPr lang="en-US" sz="1600" dirty="0">
                  <a:latin typeface="Intel Clear Light"/>
                </a:rPr>
                <a:t>Average users (big data users, data scientists, analysts, etc.)</a:t>
              </a:r>
            </a:p>
          </p:txBody>
        </p:sp>
        <p:sp>
          <p:nvSpPr>
            <p:cNvPr id="12" name="Freeform 11"/>
            <p:cNvSpPr>
              <a:spLocks noChangeAspect="1"/>
            </p:cNvSpPr>
            <p:nvPr/>
          </p:nvSpPr>
          <p:spPr bwMode="auto">
            <a:xfrm>
              <a:off x="3679334" y="887927"/>
              <a:ext cx="1837669" cy="3430007"/>
            </a:xfrm>
            <a:custGeom>
              <a:avLst/>
              <a:gdLst>
                <a:gd name="T0" fmla="*/ 0 w 963"/>
                <a:gd name="T1" fmla="*/ 1279 h 1872"/>
                <a:gd name="T2" fmla="*/ 0 w 963"/>
                <a:gd name="T3" fmla="*/ 1871 h 1872"/>
                <a:gd name="T4" fmla="*/ 962 w 963"/>
                <a:gd name="T5" fmla="*/ 1871 h 1872"/>
                <a:gd name="T6" fmla="*/ 962 w 963"/>
                <a:gd name="T7" fmla="*/ 0 h 1872"/>
                <a:gd name="T8" fmla="*/ 902 w 963"/>
                <a:gd name="T9" fmla="*/ 10 h 1872"/>
                <a:gd name="T10" fmla="*/ 833 w 963"/>
                <a:gd name="T11" fmla="*/ 37 h 1872"/>
                <a:gd name="T12" fmla="*/ 773 w 963"/>
                <a:gd name="T13" fmla="*/ 64 h 1872"/>
                <a:gd name="T14" fmla="*/ 713 w 963"/>
                <a:gd name="T15" fmla="*/ 107 h 1872"/>
                <a:gd name="T16" fmla="*/ 617 w 963"/>
                <a:gd name="T17" fmla="*/ 179 h 1872"/>
                <a:gd name="T18" fmla="*/ 514 w 963"/>
                <a:gd name="T19" fmla="*/ 286 h 1872"/>
                <a:gd name="T20" fmla="*/ 464 w 963"/>
                <a:gd name="T21" fmla="*/ 367 h 1872"/>
                <a:gd name="T22" fmla="*/ 404 w 963"/>
                <a:gd name="T23" fmla="*/ 447 h 1872"/>
                <a:gd name="T24" fmla="*/ 361 w 963"/>
                <a:gd name="T25" fmla="*/ 565 h 1872"/>
                <a:gd name="T26" fmla="*/ 326 w 963"/>
                <a:gd name="T27" fmla="*/ 680 h 1872"/>
                <a:gd name="T28" fmla="*/ 283 w 963"/>
                <a:gd name="T29" fmla="*/ 814 h 1872"/>
                <a:gd name="T30" fmla="*/ 239 w 963"/>
                <a:gd name="T31" fmla="*/ 905 h 1872"/>
                <a:gd name="T32" fmla="*/ 180 w 963"/>
                <a:gd name="T33" fmla="*/ 1030 h 1872"/>
                <a:gd name="T34" fmla="*/ 112 w 963"/>
                <a:gd name="T35" fmla="*/ 1145 h 1872"/>
                <a:gd name="T36" fmla="*/ 9 w 963"/>
                <a:gd name="T37" fmla="*/ 1279 h 1872"/>
                <a:gd name="T38" fmla="*/ 0 w 963"/>
                <a:gd name="T39" fmla="*/ 1279 h 18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3"/>
                <a:gd name="T61" fmla="*/ 0 h 1872"/>
                <a:gd name="T62" fmla="*/ 963 w 963"/>
                <a:gd name="T63" fmla="*/ 1872 h 18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3" h="1872">
                  <a:moveTo>
                    <a:pt x="0" y="1279"/>
                  </a:moveTo>
                  <a:lnTo>
                    <a:pt x="0" y="1871"/>
                  </a:lnTo>
                  <a:lnTo>
                    <a:pt x="962" y="1871"/>
                  </a:lnTo>
                  <a:lnTo>
                    <a:pt x="962" y="0"/>
                  </a:lnTo>
                  <a:lnTo>
                    <a:pt x="902" y="10"/>
                  </a:lnTo>
                  <a:lnTo>
                    <a:pt x="833" y="37"/>
                  </a:lnTo>
                  <a:lnTo>
                    <a:pt x="773" y="64"/>
                  </a:lnTo>
                  <a:lnTo>
                    <a:pt x="713" y="107"/>
                  </a:lnTo>
                  <a:lnTo>
                    <a:pt x="617" y="179"/>
                  </a:lnTo>
                  <a:lnTo>
                    <a:pt x="514" y="286"/>
                  </a:lnTo>
                  <a:lnTo>
                    <a:pt x="464" y="367"/>
                  </a:lnTo>
                  <a:lnTo>
                    <a:pt x="404" y="447"/>
                  </a:lnTo>
                  <a:lnTo>
                    <a:pt x="361" y="565"/>
                  </a:lnTo>
                  <a:lnTo>
                    <a:pt x="326" y="680"/>
                  </a:lnTo>
                  <a:lnTo>
                    <a:pt x="283" y="814"/>
                  </a:lnTo>
                  <a:lnTo>
                    <a:pt x="239" y="905"/>
                  </a:lnTo>
                  <a:lnTo>
                    <a:pt x="180" y="1030"/>
                  </a:lnTo>
                  <a:lnTo>
                    <a:pt x="112" y="1145"/>
                  </a:lnTo>
                  <a:lnTo>
                    <a:pt x="9" y="1279"/>
                  </a:lnTo>
                  <a:lnTo>
                    <a:pt x="0" y="1279"/>
                  </a:lnTo>
                </a:path>
              </a:pathLst>
            </a:custGeom>
            <a:solidFill>
              <a:srgbClr val="FFFFFF">
                <a:lumMod val="65000"/>
              </a:srgbClr>
            </a:solidFill>
            <a:ln w="12700" cap="rnd">
              <a:noFill/>
              <a:round/>
              <a:headEnd/>
              <a:tailEnd/>
            </a:ln>
          </p:spPr>
          <p:txBody>
            <a:bodyPr/>
            <a:ls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94">
                    <a:lumMod val="75000"/>
                  </a:srgbClr>
                </a:solidFill>
                <a:effectLst/>
                <a:uLnTx/>
                <a:uFillTx/>
                <a:latin typeface="Arial" charset="0"/>
                <a:ea typeface="+mn-ea"/>
                <a:cs typeface="Arial" charset="0"/>
              </a:endParaRPr>
            </a:p>
          </p:txBody>
        </p:sp>
        <p:sp>
          <p:nvSpPr>
            <p:cNvPr id="13" name="Freeform 12"/>
            <p:cNvSpPr>
              <a:spLocks noChangeAspect="1"/>
            </p:cNvSpPr>
            <p:nvPr/>
          </p:nvSpPr>
          <p:spPr bwMode="auto">
            <a:xfrm>
              <a:off x="274763" y="3975396"/>
              <a:ext cx="407342" cy="342538"/>
            </a:xfrm>
            <a:custGeom>
              <a:avLst/>
              <a:gdLst>
                <a:gd name="T0" fmla="*/ 0 w 215"/>
                <a:gd name="T1" fmla="*/ 64 h 189"/>
                <a:gd name="T2" fmla="*/ 0 w 215"/>
                <a:gd name="T3" fmla="*/ 188 h 189"/>
                <a:gd name="T4" fmla="*/ 214 w 215"/>
                <a:gd name="T5" fmla="*/ 188 h 189"/>
                <a:gd name="T6" fmla="*/ 214 w 215"/>
                <a:gd name="T7" fmla="*/ 0 h 189"/>
                <a:gd name="T8" fmla="*/ 0 w 215"/>
                <a:gd name="T9" fmla="*/ 54 h 189"/>
                <a:gd name="T10" fmla="*/ 0 w 215"/>
                <a:gd name="T11" fmla="*/ 64 h 189"/>
                <a:gd name="T12" fmla="*/ 0 60000 65536"/>
                <a:gd name="T13" fmla="*/ 0 60000 65536"/>
                <a:gd name="T14" fmla="*/ 0 60000 65536"/>
                <a:gd name="T15" fmla="*/ 0 60000 65536"/>
                <a:gd name="T16" fmla="*/ 0 60000 65536"/>
                <a:gd name="T17" fmla="*/ 0 60000 65536"/>
                <a:gd name="T18" fmla="*/ 0 w 215"/>
                <a:gd name="T19" fmla="*/ 0 h 189"/>
                <a:gd name="T20" fmla="*/ 215 w 215"/>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215" h="189">
                  <a:moveTo>
                    <a:pt x="0" y="64"/>
                  </a:moveTo>
                  <a:lnTo>
                    <a:pt x="0" y="188"/>
                  </a:lnTo>
                  <a:lnTo>
                    <a:pt x="214" y="188"/>
                  </a:lnTo>
                  <a:lnTo>
                    <a:pt x="214" y="0"/>
                  </a:lnTo>
                  <a:lnTo>
                    <a:pt x="0" y="54"/>
                  </a:lnTo>
                  <a:lnTo>
                    <a:pt x="0" y="64"/>
                  </a:lnTo>
                </a:path>
              </a:pathLst>
            </a:custGeom>
            <a:solidFill>
              <a:srgbClr val="FFFFFF">
                <a:lumMod val="65000"/>
              </a:srgbClr>
            </a:solidFill>
            <a:ln w="12700" cap="rnd">
              <a:noFill/>
              <a:round/>
              <a:headEnd/>
              <a:tailEnd/>
            </a:ln>
          </p:spPr>
          <p:txBody>
            <a:bodyPr/>
            <a:ls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94">
                    <a:lumMod val="75000"/>
                  </a:srgbClr>
                </a:solidFill>
                <a:effectLst/>
                <a:uLnTx/>
                <a:uFillTx/>
                <a:latin typeface="Arial" charset="0"/>
                <a:ea typeface="+mn-ea"/>
                <a:cs typeface="Arial" charset="0"/>
              </a:endParaRPr>
            </a:p>
          </p:txBody>
        </p:sp>
        <p:sp>
          <p:nvSpPr>
            <p:cNvPr id="14" name="Freeform 13"/>
            <p:cNvSpPr>
              <a:spLocks noChangeAspect="1"/>
            </p:cNvSpPr>
            <p:nvPr/>
          </p:nvSpPr>
          <p:spPr bwMode="auto">
            <a:xfrm>
              <a:off x="713460" y="3271806"/>
              <a:ext cx="1342375" cy="1046128"/>
            </a:xfrm>
            <a:custGeom>
              <a:avLst/>
              <a:gdLst>
                <a:gd name="T0" fmla="*/ 0 w 706"/>
                <a:gd name="T1" fmla="*/ 383 h 572"/>
                <a:gd name="T2" fmla="*/ 0 w 706"/>
                <a:gd name="T3" fmla="*/ 571 h 572"/>
                <a:gd name="T4" fmla="*/ 705 w 706"/>
                <a:gd name="T5" fmla="*/ 571 h 572"/>
                <a:gd name="T6" fmla="*/ 705 w 706"/>
                <a:gd name="T7" fmla="*/ 0 h 572"/>
                <a:gd name="T8" fmla="*/ 662 w 706"/>
                <a:gd name="T9" fmla="*/ 63 h 572"/>
                <a:gd name="T10" fmla="*/ 603 w 706"/>
                <a:gd name="T11" fmla="*/ 107 h 572"/>
                <a:gd name="T12" fmla="*/ 533 w 706"/>
                <a:gd name="T13" fmla="*/ 151 h 572"/>
                <a:gd name="T14" fmla="*/ 456 w 706"/>
                <a:gd name="T15" fmla="*/ 188 h 572"/>
                <a:gd name="T16" fmla="*/ 378 w 706"/>
                <a:gd name="T17" fmla="*/ 241 h 572"/>
                <a:gd name="T18" fmla="*/ 293 w 706"/>
                <a:gd name="T19" fmla="*/ 286 h 572"/>
                <a:gd name="T20" fmla="*/ 232 w 706"/>
                <a:gd name="T21" fmla="*/ 303 h 572"/>
                <a:gd name="T22" fmla="*/ 147 w 706"/>
                <a:gd name="T23" fmla="*/ 340 h 572"/>
                <a:gd name="T24" fmla="*/ 52 w 706"/>
                <a:gd name="T25" fmla="*/ 375 h 572"/>
                <a:gd name="T26" fmla="*/ 9 w 706"/>
                <a:gd name="T27" fmla="*/ 383 h 572"/>
                <a:gd name="T28" fmla="*/ 0 w 706"/>
                <a:gd name="T29" fmla="*/ 383 h 5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6"/>
                <a:gd name="T46" fmla="*/ 0 h 572"/>
                <a:gd name="T47" fmla="*/ 706 w 706"/>
                <a:gd name="T48" fmla="*/ 572 h 5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6" h="572">
                  <a:moveTo>
                    <a:pt x="0" y="383"/>
                  </a:moveTo>
                  <a:lnTo>
                    <a:pt x="0" y="571"/>
                  </a:lnTo>
                  <a:lnTo>
                    <a:pt x="705" y="571"/>
                  </a:lnTo>
                  <a:lnTo>
                    <a:pt x="705" y="0"/>
                  </a:lnTo>
                  <a:lnTo>
                    <a:pt x="662" y="63"/>
                  </a:lnTo>
                  <a:lnTo>
                    <a:pt x="603" y="107"/>
                  </a:lnTo>
                  <a:lnTo>
                    <a:pt x="533" y="151"/>
                  </a:lnTo>
                  <a:lnTo>
                    <a:pt x="456" y="188"/>
                  </a:lnTo>
                  <a:lnTo>
                    <a:pt x="378" y="241"/>
                  </a:lnTo>
                  <a:lnTo>
                    <a:pt x="293" y="286"/>
                  </a:lnTo>
                  <a:lnTo>
                    <a:pt x="232" y="303"/>
                  </a:lnTo>
                  <a:lnTo>
                    <a:pt x="147" y="340"/>
                  </a:lnTo>
                  <a:lnTo>
                    <a:pt x="52" y="375"/>
                  </a:lnTo>
                  <a:lnTo>
                    <a:pt x="9" y="383"/>
                  </a:lnTo>
                  <a:lnTo>
                    <a:pt x="0" y="383"/>
                  </a:lnTo>
                </a:path>
              </a:pathLst>
            </a:custGeom>
            <a:solidFill>
              <a:srgbClr val="FFFFFF">
                <a:lumMod val="65000"/>
              </a:srgbClr>
            </a:solidFill>
            <a:ln w="12700" cap="rnd">
              <a:noFill/>
              <a:round/>
              <a:headEnd/>
              <a:tailEnd/>
            </a:ln>
          </p:spPr>
          <p:txBody>
            <a:bodyPr/>
            <a:ls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94">
                    <a:lumMod val="75000"/>
                  </a:srgbClr>
                </a:solidFill>
                <a:effectLst/>
                <a:uLnTx/>
                <a:uFillTx/>
                <a:latin typeface="Arial" charset="0"/>
                <a:ea typeface="+mn-ea"/>
                <a:cs typeface="Arial" charset="0"/>
              </a:endParaRPr>
            </a:p>
          </p:txBody>
        </p:sp>
        <p:sp>
          <p:nvSpPr>
            <p:cNvPr id="15" name="Freeform 14"/>
            <p:cNvSpPr>
              <a:spLocks noChangeAspect="1"/>
            </p:cNvSpPr>
            <p:nvPr/>
          </p:nvSpPr>
          <p:spPr bwMode="auto">
            <a:xfrm>
              <a:off x="5548361" y="887927"/>
              <a:ext cx="1823780" cy="3430007"/>
            </a:xfrm>
            <a:custGeom>
              <a:avLst/>
              <a:gdLst>
                <a:gd name="T0" fmla="*/ 0 w 954"/>
                <a:gd name="T1" fmla="*/ 0 h 1872"/>
                <a:gd name="T2" fmla="*/ 0 w 954"/>
                <a:gd name="T3" fmla="*/ 1871 h 1872"/>
                <a:gd name="T4" fmla="*/ 953 w 954"/>
                <a:gd name="T5" fmla="*/ 1871 h 1872"/>
                <a:gd name="T6" fmla="*/ 953 w 954"/>
                <a:gd name="T7" fmla="*/ 1279 h 1872"/>
                <a:gd name="T8" fmla="*/ 876 w 954"/>
                <a:gd name="T9" fmla="*/ 1172 h 1872"/>
                <a:gd name="T10" fmla="*/ 824 w 954"/>
                <a:gd name="T11" fmla="*/ 1100 h 1872"/>
                <a:gd name="T12" fmla="*/ 781 w 954"/>
                <a:gd name="T13" fmla="*/ 1030 h 1872"/>
                <a:gd name="T14" fmla="*/ 747 w 954"/>
                <a:gd name="T15" fmla="*/ 939 h 1872"/>
                <a:gd name="T16" fmla="*/ 704 w 954"/>
                <a:gd name="T17" fmla="*/ 832 h 1872"/>
                <a:gd name="T18" fmla="*/ 678 w 954"/>
                <a:gd name="T19" fmla="*/ 734 h 1872"/>
                <a:gd name="T20" fmla="*/ 643 w 954"/>
                <a:gd name="T21" fmla="*/ 626 h 1872"/>
                <a:gd name="T22" fmla="*/ 601 w 954"/>
                <a:gd name="T23" fmla="*/ 538 h 1872"/>
                <a:gd name="T24" fmla="*/ 558 w 954"/>
                <a:gd name="T25" fmla="*/ 431 h 1872"/>
                <a:gd name="T26" fmla="*/ 514 w 954"/>
                <a:gd name="T27" fmla="*/ 359 h 1872"/>
                <a:gd name="T28" fmla="*/ 455 w 954"/>
                <a:gd name="T29" fmla="*/ 270 h 1872"/>
                <a:gd name="T30" fmla="*/ 378 w 954"/>
                <a:gd name="T31" fmla="*/ 179 h 1872"/>
                <a:gd name="T32" fmla="*/ 300 w 954"/>
                <a:gd name="T33" fmla="*/ 125 h 1872"/>
                <a:gd name="T34" fmla="*/ 223 w 954"/>
                <a:gd name="T35" fmla="*/ 72 h 1872"/>
                <a:gd name="T36" fmla="*/ 129 w 954"/>
                <a:gd name="T37" fmla="*/ 27 h 1872"/>
                <a:gd name="T38" fmla="*/ 0 w 954"/>
                <a:gd name="T39" fmla="*/ 0 h 1872"/>
                <a:gd name="T40" fmla="*/ 0 w 954"/>
                <a:gd name="T41" fmla="*/ 64 h 1872"/>
                <a:gd name="T42" fmla="*/ 0 w 954"/>
                <a:gd name="T43" fmla="*/ 0 h 18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4"/>
                <a:gd name="T67" fmla="*/ 0 h 1872"/>
                <a:gd name="T68" fmla="*/ 954 w 954"/>
                <a:gd name="T69" fmla="*/ 1872 h 18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4" h="1872">
                  <a:moveTo>
                    <a:pt x="0" y="0"/>
                  </a:moveTo>
                  <a:lnTo>
                    <a:pt x="0" y="1871"/>
                  </a:lnTo>
                  <a:lnTo>
                    <a:pt x="953" y="1871"/>
                  </a:lnTo>
                  <a:lnTo>
                    <a:pt x="953" y="1279"/>
                  </a:lnTo>
                  <a:lnTo>
                    <a:pt x="876" y="1172"/>
                  </a:lnTo>
                  <a:lnTo>
                    <a:pt x="824" y="1100"/>
                  </a:lnTo>
                  <a:lnTo>
                    <a:pt x="781" y="1030"/>
                  </a:lnTo>
                  <a:lnTo>
                    <a:pt x="747" y="939"/>
                  </a:lnTo>
                  <a:lnTo>
                    <a:pt x="704" y="832"/>
                  </a:lnTo>
                  <a:lnTo>
                    <a:pt x="678" y="734"/>
                  </a:lnTo>
                  <a:lnTo>
                    <a:pt x="643" y="626"/>
                  </a:lnTo>
                  <a:lnTo>
                    <a:pt x="601" y="538"/>
                  </a:lnTo>
                  <a:lnTo>
                    <a:pt x="558" y="431"/>
                  </a:lnTo>
                  <a:lnTo>
                    <a:pt x="514" y="359"/>
                  </a:lnTo>
                  <a:lnTo>
                    <a:pt x="455" y="270"/>
                  </a:lnTo>
                  <a:lnTo>
                    <a:pt x="378" y="179"/>
                  </a:lnTo>
                  <a:lnTo>
                    <a:pt x="300" y="125"/>
                  </a:lnTo>
                  <a:lnTo>
                    <a:pt x="223" y="72"/>
                  </a:lnTo>
                  <a:lnTo>
                    <a:pt x="129" y="27"/>
                  </a:lnTo>
                  <a:lnTo>
                    <a:pt x="0" y="0"/>
                  </a:lnTo>
                  <a:lnTo>
                    <a:pt x="0" y="64"/>
                  </a:lnTo>
                  <a:lnTo>
                    <a:pt x="0" y="0"/>
                  </a:lnTo>
                </a:path>
              </a:pathLst>
            </a:custGeom>
            <a:solidFill>
              <a:srgbClr val="FFFFFF">
                <a:lumMod val="65000"/>
              </a:srgbClr>
            </a:solidFill>
            <a:ln w="12700" cap="rnd">
              <a:noFill/>
              <a:round/>
              <a:headEnd/>
              <a:tailEnd/>
            </a:ln>
          </p:spPr>
          <p:txBody>
            <a:bodyPr/>
            <a:ls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94">
                    <a:lumMod val="75000"/>
                  </a:srgbClr>
                </a:solidFill>
                <a:effectLst/>
                <a:uLnTx/>
                <a:uFillTx/>
                <a:latin typeface="Arial" charset="0"/>
                <a:ea typeface="+mn-ea"/>
                <a:cs typeface="Arial" charset="0"/>
              </a:endParaRPr>
            </a:p>
          </p:txBody>
        </p:sp>
        <p:sp>
          <p:nvSpPr>
            <p:cNvPr id="16" name="Freeform 15"/>
            <p:cNvSpPr>
              <a:spLocks noChangeAspect="1"/>
            </p:cNvSpPr>
            <p:nvPr/>
          </p:nvSpPr>
          <p:spPr bwMode="auto">
            <a:xfrm>
              <a:off x="7403499" y="3253290"/>
              <a:ext cx="1360892" cy="1064644"/>
            </a:xfrm>
            <a:custGeom>
              <a:avLst/>
              <a:gdLst>
                <a:gd name="T0" fmla="*/ 0 w 714"/>
                <a:gd name="T1" fmla="*/ 0 h 582"/>
                <a:gd name="T2" fmla="*/ 0 w 714"/>
                <a:gd name="T3" fmla="*/ 9 h 582"/>
                <a:gd name="T4" fmla="*/ 0 w 714"/>
                <a:gd name="T5" fmla="*/ 581 h 582"/>
                <a:gd name="T6" fmla="*/ 713 w 714"/>
                <a:gd name="T7" fmla="*/ 581 h 582"/>
                <a:gd name="T8" fmla="*/ 713 w 714"/>
                <a:gd name="T9" fmla="*/ 410 h 582"/>
                <a:gd name="T10" fmla="*/ 584 w 714"/>
                <a:gd name="T11" fmla="*/ 375 h 582"/>
                <a:gd name="T12" fmla="*/ 438 w 714"/>
                <a:gd name="T13" fmla="*/ 303 h 582"/>
                <a:gd name="T14" fmla="*/ 266 w 714"/>
                <a:gd name="T15" fmla="*/ 222 h 582"/>
                <a:gd name="T16" fmla="*/ 145 w 714"/>
                <a:gd name="T17" fmla="*/ 134 h 582"/>
                <a:gd name="T18" fmla="*/ 34 w 714"/>
                <a:gd name="T19" fmla="*/ 44 h 582"/>
                <a:gd name="T20" fmla="*/ 9 w 714"/>
                <a:gd name="T21" fmla="*/ 9 h 582"/>
                <a:gd name="T22" fmla="*/ 0 w 714"/>
                <a:gd name="T23" fmla="*/ 0 h 5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4"/>
                <a:gd name="T37" fmla="*/ 0 h 582"/>
                <a:gd name="T38" fmla="*/ 714 w 714"/>
                <a:gd name="T39" fmla="*/ 582 h 5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4" h="582">
                  <a:moveTo>
                    <a:pt x="0" y="0"/>
                  </a:moveTo>
                  <a:lnTo>
                    <a:pt x="0" y="9"/>
                  </a:lnTo>
                  <a:lnTo>
                    <a:pt x="0" y="581"/>
                  </a:lnTo>
                  <a:lnTo>
                    <a:pt x="713" y="581"/>
                  </a:lnTo>
                  <a:lnTo>
                    <a:pt x="713" y="410"/>
                  </a:lnTo>
                  <a:lnTo>
                    <a:pt x="584" y="375"/>
                  </a:lnTo>
                  <a:lnTo>
                    <a:pt x="438" y="303"/>
                  </a:lnTo>
                  <a:lnTo>
                    <a:pt x="266" y="222"/>
                  </a:lnTo>
                  <a:lnTo>
                    <a:pt x="145" y="134"/>
                  </a:lnTo>
                  <a:lnTo>
                    <a:pt x="34" y="44"/>
                  </a:lnTo>
                  <a:lnTo>
                    <a:pt x="9" y="9"/>
                  </a:lnTo>
                  <a:lnTo>
                    <a:pt x="0" y="0"/>
                  </a:lnTo>
                </a:path>
              </a:pathLst>
            </a:custGeom>
            <a:solidFill>
              <a:srgbClr val="FFFFFF">
                <a:lumMod val="65000"/>
              </a:srgbClr>
            </a:solidFill>
            <a:ln w="12700" cap="rnd">
              <a:noFill/>
              <a:round/>
              <a:headEnd/>
              <a:tailEnd/>
            </a:ln>
          </p:spPr>
          <p:txBody>
            <a:bodyPr/>
            <a:ls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94">
                    <a:lumMod val="75000"/>
                  </a:srgbClr>
                </a:solidFill>
                <a:effectLst/>
                <a:uLnTx/>
                <a:uFillTx/>
                <a:latin typeface="Arial" charset="0"/>
                <a:ea typeface="+mn-ea"/>
                <a:cs typeface="Arial" charset="0"/>
              </a:endParaRPr>
            </a:p>
          </p:txBody>
        </p:sp>
        <p:sp>
          <p:nvSpPr>
            <p:cNvPr id="17" name="Rectangle 16"/>
            <p:cNvSpPr/>
            <p:nvPr/>
          </p:nvSpPr>
          <p:spPr>
            <a:xfrm>
              <a:off x="-97002" y="4484391"/>
              <a:ext cx="2423194" cy="409697"/>
            </a:xfrm>
            <a:prstGeom prst="rect">
              <a:avLst/>
            </a:prstGeom>
          </p:spPr>
          <p:txBody>
            <a:bodyPr wrap="none">
              <a:spAutoFit/>
            </a:bodyPr>
            <a:lstStyle/>
            <a:p>
              <a:pPr lvl="0" defTabSz="457200">
                <a:spcBef>
                  <a:spcPts val="300"/>
                </a:spcBef>
                <a:spcAft>
                  <a:spcPts val="300"/>
                </a:spcAft>
                <a:defRPr/>
              </a:pPr>
              <a:r>
                <a:rPr lang="en-US" sz="1600" dirty="0">
                  <a:latin typeface="Intel Clear Light"/>
                </a:rPr>
                <a:t>Deep learning experts</a:t>
              </a:r>
            </a:p>
          </p:txBody>
        </p:sp>
        <p:sp>
          <p:nvSpPr>
            <p:cNvPr id="18" name="Rectangle 17"/>
            <p:cNvSpPr/>
            <p:nvPr/>
          </p:nvSpPr>
          <p:spPr>
            <a:xfrm>
              <a:off x="2385253" y="3452742"/>
              <a:ext cx="1076778" cy="856639"/>
            </a:xfrm>
            <a:prstGeom prst="rect">
              <a:avLst/>
            </a:prstGeom>
          </p:spPr>
          <p:txBody>
            <a:bodyPr wrap="none">
              <a:spAutoFit/>
            </a:bodyPr>
            <a:lstStyle/>
            <a:p>
              <a:pPr algn="ctr"/>
              <a:r>
                <a:rPr lang="en-US" sz="2000" b="1" dirty="0">
                  <a:solidFill>
                    <a:srgbClr val="FFFF00"/>
                  </a:solidFill>
                  <a:latin typeface="Intel Clear Light"/>
                </a:rPr>
                <a:t>The </a:t>
              </a:r>
              <a:br>
                <a:rPr lang="en-US" sz="2000" b="1" dirty="0">
                  <a:solidFill>
                    <a:srgbClr val="FFFF00"/>
                  </a:solidFill>
                  <a:latin typeface="Intel Clear Light"/>
                </a:rPr>
              </a:br>
              <a:r>
                <a:rPr lang="en-US" sz="2000" b="1" dirty="0">
                  <a:solidFill>
                    <a:srgbClr val="FFFF00"/>
                  </a:solidFill>
                  <a:latin typeface="Intel Clear Light"/>
                </a:rPr>
                <a:t>Chasm</a:t>
              </a:r>
              <a:endParaRPr lang="en-US" sz="2000" dirty="0">
                <a:solidFill>
                  <a:srgbClr val="FFFF00"/>
                </a:solidFill>
              </a:endParaRPr>
            </a:p>
          </p:txBody>
        </p:sp>
      </p:grpSp>
    </p:spTree>
    <p:extLst>
      <p:ext uri="{BB962C8B-B14F-4D97-AF65-F5344CB8AC3E}">
        <p14:creationId xmlns:p14="http://schemas.microsoft.com/office/powerpoint/2010/main" val="23257077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23"/>
            <a:ext cx="9144000" cy="584775"/>
          </a:xfrm>
          <a:prstGeom prst="rect">
            <a:avLst/>
          </a:prstGeom>
        </p:spPr>
        <p:txBody>
          <a:bodyPr wrap="square">
            <a:spAutoFit/>
          </a:bodyPr>
          <a:lstStyle/>
          <a:p>
            <a:pPr algn="ctr" defTabSz="685256"/>
            <a:r>
              <a:rPr lang="en-US" sz="3200" b="1" dirty="0">
                <a:effectLst>
                  <a:glow rad="127000">
                    <a:srgbClr val="0071C5">
                      <a:alpha val="2000"/>
                    </a:srgbClr>
                  </a:glow>
                </a:effectLst>
                <a:ea typeface="Calibri" panose="020F0502020204030204" pitchFamily="34" charset="0"/>
                <a:cs typeface="Times New Roman" panose="02020603050405020304" pitchFamily="18" charset="0"/>
              </a:rPr>
              <a:t> Bridging the Chasm</a:t>
            </a:r>
          </a:p>
        </p:txBody>
      </p:sp>
      <p:sp>
        <p:nvSpPr>
          <p:cNvPr id="3" name="TextBox 2"/>
          <p:cNvSpPr txBox="1"/>
          <p:nvPr/>
        </p:nvSpPr>
        <p:spPr>
          <a:xfrm>
            <a:off x="193289" y="1317111"/>
            <a:ext cx="8684012" cy="3093154"/>
          </a:xfrm>
          <a:prstGeom prst="rect">
            <a:avLst/>
          </a:prstGeom>
          <a:noFill/>
        </p:spPr>
        <p:txBody>
          <a:bodyPr wrap="square" rtlCol="0">
            <a:spAutoFit/>
          </a:bodyPr>
          <a:lstStyle/>
          <a:p>
            <a:pPr>
              <a:spcAft>
                <a:spcPts val="600"/>
              </a:spcAft>
            </a:pPr>
            <a:r>
              <a:rPr lang="en-US" b="1" dirty="0">
                <a:solidFill>
                  <a:srgbClr val="F8D44C"/>
                </a:solidFill>
              </a:rPr>
              <a:t>Make deep learning more accessible to big data and data science communities</a:t>
            </a:r>
          </a:p>
          <a:p>
            <a:pPr marL="177800" indent="-177800">
              <a:buFont typeface="Arial" panose="020B0604020202020204" pitchFamily="34" charset="0"/>
              <a:buChar char="•"/>
            </a:pPr>
            <a:r>
              <a:rPr lang="en-US" sz="1600" b="1" dirty="0"/>
              <a:t>Continue the use of familiar SW tools and HW infrastructure to build deep learning applications</a:t>
            </a:r>
          </a:p>
          <a:p>
            <a:pPr marL="177800" indent="-177800">
              <a:buFont typeface="Arial" panose="020B0604020202020204" pitchFamily="34" charset="0"/>
              <a:buChar char="•"/>
            </a:pPr>
            <a:endParaRPr lang="en-US" sz="1600" b="1" dirty="0"/>
          </a:p>
          <a:p>
            <a:pPr marL="177800" indent="-177800">
              <a:buFont typeface="Arial" panose="020B0604020202020204" pitchFamily="34" charset="0"/>
              <a:buChar char="•"/>
            </a:pPr>
            <a:r>
              <a:rPr lang="en-US" sz="1600" b="1" dirty="0"/>
              <a:t>Analyze “big data” using deep learning on the same Hadoop/Spark cluster where the data are stored</a:t>
            </a:r>
          </a:p>
          <a:p>
            <a:pPr marL="177800" indent="-177800">
              <a:buFont typeface="Arial" panose="020B0604020202020204" pitchFamily="34" charset="0"/>
              <a:buChar char="•"/>
            </a:pPr>
            <a:endParaRPr lang="en-US" sz="1600" b="1" dirty="0"/>
          </a:p>
          <a:p>
            <a:pPr marL="177800" indent="-177800">
              <a:buFont typeface="Arial" panose="020B0604020202020204" pitchFamily="34" charset="0"/>
              <a:buChar char="•"/>
            </a:pPr>
            <a:r>
              <a:rPr lang="en-US" sz="1600" b="1" dirty="0"/>
              <a:t>Add deep learning functionalities to large-scale big data programs and/or workflow</a:t>
            </a:r>
          </a:p>
          <a:p>
            <a:pPr marL="177800" indent="-177800">
              <a:buFont typeface="Arial" panose="020B0604020202020204" pitchFamily="34" charset="0"/>
              <a:buChar char="•"/>
            </a:pPr>
            <a:endParaRPr lang="en-US" sz="1600" b="1" dirty="0"/>
          </a:p>
          <a:p>
            <a:pPr marL="177800" indent="-177800">
              <a:buFont typeface="Arial" panose="020B0604020202020204" pitchFamily="34" charset="0"/>
              <a:buChar char="•"/>
            </a:pPr>
            <a:r>
              <a:rPr lang="en-US" sz="1600" b="1" dirty="0"/>
              <a:t>Leverage existing Hadoop/Spark clusters to run deep learning applications</a:t>
            </a:r>
          </a:p>
          <a:p>
            <a:pPr marL="446088" lvl="1" indent="-268288">
              <a:buFont typeface="Arial" panose="020B0604020202020204" pitchFamily="34" charset="0"/>
              <a:buChar char="•"/>
            </a:pPr>
            <a:r>
              <a:rPr lang="en-US" sz="1400" b="1" dirty="0"/>
              <a:t>Shared, monitored and managed with other workloads (</a:t>
            </a:r>
            <a:r>
              <a:rPr lang="en-US" sz="1400" b="1" i="1" dirty="0"/>
              <a:t>e.g., ETL, data warehouse, feature engineering, traditional ML, graph analytics, etc.</a:t>
            </a:r>
            <a:r>
              <a:rPr lang="en-US" sz="1400" b="1" dirty="0"/>
              <a:t>) in a dynamic and elastic fashion</a:t>
            </a:r>
          </a:p>
        </p:txBody>
      </p:sp>
    </p:spTree>
    <p:extLst>
      <p:ext uri="{BB962C8B-B14F-4D97-AF65-F5344CB8AC3E}">
        <p14:creationId xmlns:p14="http://schemas.microsoft.com/office/powerpoint/2010/main" val="207947143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0202" y="37018"/>
            <a:ext cx="1763624" cy="784189"/>
          </a:xfrm>
          <a:prstGeom prst="rect">
            <a:avLst/>
          </a:prstGeom>
        </p:spPr>
        <p:txBody>
          <a:bodyPr wrap="none">
            <a:spAutoFit/>
          </a:bodyPr>
          <a:lstStyle/>
          <a:p>
            <a:pPr algn="ctr" defTabSz="685256"/>
            <a:r>
              <a:rPr lang="en-US" sz="4400" b="1" dirty="0" err="1">
                <a:effectLst>
                  <a:glow rad="127000">
                    <a:srgbClr val="0071C5">
                      <a:alpha val="2000"/>
                    </a:srgbClr>
                  </a:glow>
                </a:effectLst>
                <a:ea typeface="Calibri" panose="020F0502020204030204" pitchFamily="34" charset="0"/>
                <a:cs typeface="Times New Roman" panose="02020603050405020304" pitchFamily="18" charset="0"/>
              </a:rPr>
              <a:t>BigDL</a:t>
            </a:r>
            <a:endParaRPr lang="en-US" sz="4400" b="1" dirty="0">
              <a:effectLst>
                <a:glow rad="127000">
                  <a:srgbClr val="0071C5">
                    <a:alpha val="2000"/>
                  </a:srgbClr>
                </a:glow>
              </a:effectLst>
              <a:ea typeface="Calibri" panose="020F0502020204030204" pitchFamily="34" charset="0"/>
              <a:cs typeface="Times New Roman" panose="02020603050405020304" pitchFamily="18" charset="0"/>
            </a:endParaRPr>
          </a:p>
        </p:txBody>
      </p:sp>
      <p:sp>
        <p:nvSpPr>
          <p:cNvPr id="3" name="TextBox 2"/>
          <p:cNvSpPr txBox="1"/>
          <p:nvPr/>
        </p:nvSpPr>
        <p:spPr>
          <a:xfrm>
            <a:off x="4229" y="778989"/>
            <a:ext cx="9135542" cy="313932"/>
          </a:xfrm>
          <a:prstGeom prst="rect">
            <a:avLst/>
          </a:prstGeom>
          <a:noFill/>
        </p:spPr>
        <p:txBody>
          <a:bodyPr wrap="square" lIns="0" tIns="0" rIns="0" bIns="0" rtlCol="0" anchor="ctr">
            <a:spAutoFit/>
          </a:bodyPr>
          <a:lstStyle>
            <a:defPPr>
              <a:defRPr lang="en-US"/>
            </a:defPPr>
            <a:lvl1pPr algn="ctr">
              <a:lnSpc>
                <a:spcPct val="85000"/>
              </a:lnSpc>
              <a:defRPr sz="2800">
                <a:solidFill>
                  <a:schemeClr val="accent5"/>
                </a:solidFill>
                <a:ea typeface="Intel Clear Light" panose="020B0404020203020204" pitchFamily="34" charset="0"/>
                <a:cs typeface="Intel Clear Light" panose="020B0404020203020204" pitchFamily="34" charset="0"/>
              </a:defRPr>
            </a:lvl1pPr>
          </a:lstStyle>
          <a:p>
            <a:pPr defTabSz="685166"/>
            <a:r>
              <a:rPr lang="en-US" sz="2400" kern="0" dirty="0">
                <a:solidFill>
                  <a:srgbClr val="FFA300"/>
                </a:solidFill>
              </a:rPr>
              <a:t>Bringing Deep Learning To Big Data Platform</a:t>
            </a:r>
          </a:p>
        </p:txBody>
      </p:sp>
      <p:sp>
        <p:nvSpPr>
          <p:cNvPr id="4" name="Rectangle 3"/>
          <p:cNvSpPr/>
          <p:nvPr/>
        </p:nvSpPr>
        <p:spPr>
          <a:xfrm>
            <a:off x="5426731" y="3800347"/>
            <a:ext cx="3675425" cy="307777"/>
          </a:xfrm>
          <a:prstGeom prst="rect">
            <a:avLst/>
          </a:prstGeom>
        </p:spPr>
        <p:txBody>
          <a:bodyPr wrap="square">
            <a:spAutoFit/>
          </a:bodyPr>
          <a:lstStyle/>
          <a:p>
            <a:pPr algn="ctr" defTabSz="685800"/>
            <a:r>
              <a:rPr lang="en-US" sz="1400" dirty="0">
                <a:hlinkClick r:id="rId3"/>
              </a:rPr>
              <a:t>https://</a:t>
            </a:r>
            <a:r>
              <a:rPr lang="en-US" sz="1400" dirty="0">
                <a:solidFill>
                  <a:srgbClr val="FFC000"/>
                </a:solidFill>
                <a:hlinkClick r:id="rId3"/>
              </a:rPr>
              <a:t>github.com/intel-analytics/BigDL</a:t>
            </a:r>
            <a:r>
              <a:rPr lang="en-US" sz="1400" dirty="0">
                <a:solidFill>
                  <a:srgbClr val="FFC000"/>
                </a:solidFill>
              </a:rPr>
              <a:t>   </a:t>
            </a:r>
          </a:p>
        </p:txBody>
      </p:sp>
      <p:sp>
        <p:nvSpPr>
          <p:cNvPr id="7" name="Rectangle 6"/>
          <p:cNvSpPr/>
          <p:nvPr/>
        </p:nvSpPr>
        <p:spPr>
          <a:xfrm>
            <a:off x="5426731" y="3121861"/>
            <a:ext cx="3675425" cy="4718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dirty="0">
                <a:solidFill>
                  <a:prstClr val="white"/>
                </a:solidFill>
              </a:rPr>
              <a:t>Spark Core</a:t>
            </a:r>
          </a:p>
        </p:txBody>
      </p:sp>
      <p:sp>
        <p:nvSpPr>
          <p:cNvPr id="8" name="Rectangle 7"/>
          <p:cNvSpPr/>
          <p:nvPr/>
        </p:nvSpPr>
        <p:spPr>
          <a:xfrm>
            <a:off x="5660828" y="2244036"/>
            <a:ext cx="379919" cy="861365"/>
          </a:xfrm>
          <a:prstGeom prst="rect">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85800"/>
            <a:r>
              <a:rPr lang="en-US" sz="1050" dirty="0">
                <a:solidFill>
                  <a:schemeClr val="tx1"/>
                </a:solidFill>
              </a:rPr>
              <a:t>SQL</a:t>
            </a:r>
          </a:p>
        </p:txBody>
      </p:sp>
      <p:sp>
        <p:nvSpPr>
          <p:cNvPr id="9" name="Rectangle 8"/>
          <p:cNvSpPr/>
          <p:nvPr/>
        </p:nvSpPr>
        <p:spPr>
          <a:xfrm>
            <a:off x="6089674" y="2244037"/>
            <a:ext cx="538117" cy="861364"/>
          </a:xfrm>
          <a:prstGeom prst="rect">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85800"/>
            <a:r>
              <a:rPr lang="en-US" sz="1050" dirty="0">
                <a:solidFill>
                  <a:prstClr val="white"/>
                </a:solidFill>
              </a:rPr>
              <a:t>SparkR</a:t>
            </a:r>
          </a:p>
        </p:txBody>
      </p:sp>
      <p:sp>
        <p:nvSpPr>
          <p:cNvPr id="10" name="Rectangle 9"/>
          <p:cNvSpPr/>
          <p:nvPr/>
        </p:nvSpPr>
        <p:spPr>
          <a:xfrm>
            <a:off x="6676718" y="2244037"/>
            <a:ext cx="649222" cy="861363"/>
          </a:xfrm>
          <a:prstGeom prst="rect">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85800"/>
            <a:r>
              <a:rPr lang="en-US" sz="1050" dirty="0">
                <a:solidFill>
                  <a:prstClr val="white"/>
                </a:solidFill>
              </a:rPr>
              <a:t>Streaming</a:t>
            </a:r>
          </a:p>
        </p:txBody>
      </p:sp>
      <p:sp>
        <p:nvSpPr>
          <p:cNvPr id="11" name="Rectangle 10"/>
          <p:cNvSpPr/>
          <p:nvPr/>
        </p:nvSpPr>
        <p:spPr>
          <a:xfrm>
            <a:off x="7374866" y="2633569"/>
            <a:ext cx="480522" cy="471830"/>
          </a:xfrm>
          <a:prstGeom prst="rect">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85800"/>
            <a:r>
              <a:rPr lang="en-US" sz="1050" dirty="0">
                <a:solidFill>
                  <a:prstClr val="white"/>
                </a:solidFill>
              </a:rPr>
              <a:t>MLlib</a:t>
            </a:r>
          </a:p>
        </p:txBody>
      </p:sp>
      <p:sp>
        <p:nvSpPr>
          <p:cNvPr id="12" name="Rectangle 11"/>
          <p:cNvSpPr/>
          <p:nvPr/>
        </p:nvSpPr>
        <p:spPr>
          <a:xfrm>
            <a:off x="7884639" y="2633568"/>
            <a:ext cx="619501" cy="471830"/>
          </a:xfrm>
          <a:prstGeom prst="rect">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85800"/>
            <a:r>
              <a:rPr lang="en-US" sz="1050" dirty="0">
                <a:solidFill>
                  <a:prstClr val="white"/>
                </a:solidFill>
              </a:rPr>
              <a:t>GraphX</a:t>
            </a:r>
          </a:p>
        </p:txBody>
      </p:sp>
      <p:sp>
        <p:nvSpPr>
          <p:cNvPr id="13" name="Rectangle 12"/>
          <p:cNvSpPr/>
          <p:nvPr/>
        </p:nvSpPr>
        <p:spPr>
          <a:xfrm>
            <a:off x="7374866" y="2244036"/>
            <a:ext cx="1727290" cy="340157"/>
          </a:xfrm>
          <a:prstGeom prst="rect">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85800"/>
            <a:r>
              <a:rPr lang="en-US" sz="1100" dirty="0">
                <a:solidFill>
                  <a:prstClr val="white"/>
                </a:solidFill>
              </a:rPr>
              <a:t>ML Pipeline</a:t>
            </a:r>
          </a:p>
        </p:txBody>
      </p:sp>
      <p:sp>
        <p:nvSpPr>
          <p:cNvPr id="14" name="Rectangle 13"/>
          <p:cNvSpPr/>
          <p:nvPr/>
        </p:nvSpPr>
        <p:spPr>
          <a:xfrm>
            <a:off x="5426732" y="1739288"/>
            <a:ext cx="3675425" cy="427939"/>
          </a:xfrm>
          <a:prstGeom prst="rect">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600" dirty="0">
                <a:solidFill>
                  <a:prstClr val="white"/>
                </a:solidFill>
              </a:rPr>
              <a:t>DataFrame</a:t>
            </a:r>
          </a:p>
        </p:txBody>
      </p:sp>
      <p:sp>
        <p:nvSpPr>
          <p:cNvPr id="15" name="Rectangle 14"/>
          <p:cNvSpPr/>
          <p:nvPr/>
        </p:nvSpPr>
        <p:spPr>
          <a:xfrm>
            <a:off x="5426731" y="2167227"/>
            <a:ext cx="208484" cy="938171"/>
          </a:xfrm>
          <a:prstGeom prst="rect">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dirty="0">
              <a:solidFill>
                <a:schemeClr val="tx1"/>
              </a:solidFill>
            </a:endParaRPr>
          </a:p>
        </p:txBody>
      </p:sp>
      <p:sp>
        <p:nvSpPr>
          <p:cNvPr id="17" name="Rectangle 16"/>
          <p:cNvSpPr/>
          <p:nvPr/>
        </p:nvSpPr>
        <p:spPr>
          <a:xfrm>
            <a:off x="8504140" y="3121861"/>
            <a:ext cx="598018" cy="4718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dirty="0">
              <a:solidFill>
                <a:prstClr val="white"/>
              </a:solidFill>
            </a:endParaRPr>
          </a:p>
        </p:txBody>
      </p:sp>
      <p:sp>
        <p:nvSpPr>
          <p:cNvPr id="19" name="Rectangle 18"/>
          <p:cNvSpPr/>
          <p:nvPr/>
        </p:nvSpPr>
        <p:spPr>
          <a:xfrm>
            <a:off x="5904936" y="4152275"/>
            <a:ext cx="2656496" cy="307777"/>
          </a:xfrm>
          <a:prstGeom prst="rect">
            <a:avLst/>
          </a:prstGeom>
        </p:spPr>
        <p:txBody>
          <a:bodyPr wrap="none">
            <a:spAutoFit/>
          </a:bodyPr>
          <a:lstStyle/>
          <a:p>
            <a:pPr defTabSz="514350">
              <a:defRPr/>
            </a:pPr>
            <a:r>
              <a:rPr lang="en-US" sz="1400" u="sng" kern="0" dirty="0">
                <a:solidFill>
                  <a:srgbClr val="FFC000"/>
                </a:solidFill>
                <a:ea typeface="Calibri" panose="020F0502020204030204" pitchFamily="34" charset="0"/>
                <a:cs typeface="Times New Roman" panose="02020603050405020304" pitchFamily="18" charset="0"/>
                <a:hlinkClick r:id="rId4"/>
              </a:rPr>
              <a:t>https://bigdl-project.github.io/</a:t>
            </a:r>
            <a:endParaRPr lang="en-US" sz="1400" u="sng" kern="0" dirty="0">
              <a:solidFill>
                <a:srgbClr val="FFC000"/>
              </a:solidFill>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74666" y="1201620"/>
            <a:ext cx="882581" cy="468871"/>
          </a:xfrm>
          <a:prstGeom prst="rect">
            <a:avLst/>
          </a:prstGeom>
        </p:spPr>
      </p:pic>
      <p:sp>
        <p:nvSpPr>
          <p:cNvPr id="21" name="TextBox 20"/>
          <p:cNvSpPr txBox="1"/>
          <p:nvPr/>
        </p:nvSpPr>
        <p:spPr>
          <a:xfrm>
            <a:off x="34249" y="1317111"/>
            <a:ext cx="5844062" cy="3293209"/>
          </a:xfrm>
          <a:prstGeom prst="rect">
            <a:avLst/>
          </a:prstGeom>
          <a:noFill/>
        </p:spPr>
        <p:txBody>
          <a:bodyPr wrap="square" rtlCol="0">
            <a:spAutoFit/>
          </a:bodyPr>
          <a:lstStyle/>
          <a:p>
            <a:pPr marL="196850" indent="-196850">
              <a:buFont typeface="Arial" panose="020B0604020202020204" pitchFamily="34" charset="0"/>
              <a:buChar char="•"/>
            </a:pPr>
            <a:r>
              <a:rPr lang="en-US" sz="1600" dirty="0">
                <a:solidFill>
                  <a:srgbClr val="FFFF00"/>
                </a:solidFill>
              </a:rPr>
              <a:t>Distributed</a:t>
            </a:r>
            <a:r>
              <a:rPr lang="en-US" sz="1600" dirty="0"/>
              <a:t> deep learning framework for Apache Spark*</a:t>
            </a:r>
          </a:p>
          <a:p>
            <a:pPr marL="196850" indent="-196850">
              <a:buFont typeface="Arial" panose="020B0604020202020204" pitchFamily="34" charset="0"/>
              <a:buChar char="•"/>
            </a:pPr>
            <a:endParaRPr lang="en-US" sz="1100" dirty="0"/>
          </a:p>
          <a:p>
            <a:pPr marL="196850" indent="-196850">
              <a:buFont typeface="Arial" panose="020B0604020202020204" pitchFamily="34" charset="0"/>
              <a:buChar char="•"/>
            </a:pPr>
            <a:r>
              <a:rPr lang="en-US" sz="1600" dirty="0"/>
              <a:t>Make deep learning more accessible to </a:t>
            </a:r>
            <a:r>
              <a:rPr lang="en-US" sz="1600" dirty="0">
                <a:solidFill>
                  <a:srgbClr val="FFFF00"/>
                </a:solidFill>
              </a:rPr>
              <a:t>big data users</a:t>
            </a:r>
            <a:br>
              <a:rPr lang="en-US" sz="1600" dirty="0"/>
            </a:br>
            <a:r>
              <a:rPr lang="en-US" sz="1600" dirty="0"/>
              <a:t>and </a:t>
            </a:r>
            <a:r>
              <a:rPr lang="en-US" sz="1600" dirty="0">
                <a:solidFill>
                  <a:srgbClr val="FFFF00"/>
                </a:solidFill>
              </a:rPr>
              <a:t>data scientists</a:t>
            </a:r>
          </a:p>
          <a:p>
            <a:pPr marL="357188" lvl="1" indent="-179388">
              <a:buFont typeface="Arial" panose="020B0604020202020204" pitchFamily="34" charset="0"/>
              <a:buChar char="•"/>
            </a:pPr>
            <a:r>
              <a:rPr lang="en-US" sz="1300" dirty="0"/>
              <a:t>Write deep learning applications as </a:t>
            </a:r>
            <a:r>
              <a:rPr lang="en-US" sz="1300" b="1" i="1" dirty="0">
                <a:solidFill>
                  <a:srgbClr val="FFFF00"/>
                </a:solidFill>
              </a:rPr>
              <a:t>standard Spark programs</a:t>
            </a:r>
          </a:p>
          <a:p>
            <a:pPr marL="357188" lvl="1" indent="-179388">
              <a:buFont typeface="Arial" panose="020B0604020202020204" pitchFamily="34" charset="0"/>
              <a:buChar char="•"/>
            </a:pPr>
            <a:r>
              <a:rPr lang="en-US" sz="1300" dirty="0"/>
              <a:t>Run on existing Spark/Hadoop clusters (</a:t>
            </a:r>
            <a:r>
              <a:rPr lang="en-US" sz="1300" b="1" i="1" dirty="0">
                <a:solidFill>
                  <a:srgbClr val="FFFF00"/>
                </a:solidFill>
              </a:rPr>
              <a:t>no changes needed</a:t>
            </a:r>
            <a:r>
              <a:rPr lang="en-US" sz="1300" dirty="0"/>
              <a:t>)</a:t>
            </a:r>
          </a:p>
          <a:p>
            <a:pPr marL="357188" lvl="1" indent="-179388">
              <a:buFont typeface="Arial" panose="020B0604020202020204" pitchFamily="34" charset="0"/>
              <a:buChar char="•"/>
            </a:pPr>
            <a:endParaRPr lang="en-US" sz="1100" dirty="0"/>
          </a:p>
          <a:p>
            <a:pPr marL="196850" indent="-196850">
              <a:buFont typeface="Arial" panose="020B0604020202020204" pitchFamily="34" charset="0"/>
              <a:buChar char="•"/>
            </a:pPr>
            <a:r>
              <a:rPr lang="en-US" sz="1600" dirty="0"/>
              <a:t>Feature parity with popular deep learning frameworks</a:t>
            </a:r>
          </a:p>
          <a:p>
            <a:pPr marL="357188" lvl="1" indent="-179388">
              <a:buFont typeface="Arial" panose="020B0604020202020204" pitchFamily="34" charset="0"/>
              <a:buChar char="•"/>
            </a:pPr>
            <a:r>
              <a:rPr lang="en-US" sz="1400" dirty="0"/>
              <a:t>E.g., </a:t>
            </a:r>
            <a:r>
              <a:rPr lang="en-US" sz="1400" dirty="0" err="1"/>
              <a:t>Caffe</a:t>
            </a:r>
            <a:r>
              <a:rPr lang="en-US" sz="1400" dirty="0"/>
              <a:t>, Torch, </a:t>
            </a:r>
            <a:r>
              <a:rPr lang="en-US" sz="1400" dirty="0" err="1"/>
              <a:t>Tensorflow</a:t>
            </a:r>
            <a:r>
              <a:rPr lang="en-US" sz="1400" dirty="0"/>
              <a:t>, etc.</a:t>
            </a:r>
          </a:p>
          <a:p>
            <a:pPr marL="357188" lvl="1" indent="-179388">
              <a:buFont typeface="Arial" panose="020B0604020202020204" pitchFamily="34" charset="0"/>
              <a:buChar char="•"/>
            </a:pPr>
            <a:endParaRPr lang="en-US" sz="1100" dirty="0"/>
          </a:p>
          <a:p>
            <a:pPr marL="196850" indent="-196850">
              <a:buFont typeface="Arial" panose="020B0604020202020204" pitchFamily="34" charset="0"/>
              <a:buChar char="•"/>
            </a:pPr>
            <a:r>
              <a:rPr lang="en-US" sz="1600" dirty="0"/>
              <a:t>High performance (on CPU)</a:t>
            </a:r>
          </a:p>
          <a:p>
            <a:pPr marL="357188" lvl="1" indent="-196850">
              <a:buFont typeface="Arial" panose="020B0604020202020204" pitchFamily="34" charset="0"/>
              <a:buChar char="•"/>
            </a:pPr>
            <a:r>
              <a:rPr lang="en-US" sz="1400" dirty="0"/>
              <a:t>Powered by Intel MKL and multi-threaded programming</a:t>
            </a:r>
          </a:p>
          <a:p>
            <a:pPr marL="196850" indent="-196850">
              <a:buFont typeface="Arial" panose="020B0604020202020204" pitchFamily="34" charset="0"/>
              <a:buChar char="•"/>
            </a:pPr>
            <a:endParaRPr lang="en-US" sz="1100" dirty="0"/>
          </a:p>
          <a:p>
            <a:pPr marL="196850" indent="-196850">
              <a:buFont typeface="Arial" panose="020B0604020202020204" pitchFamily="34" charset="0"/>
              <a:buChar char="•"/>
            </a:pPr>
            <a:r>
              <a:rPr lang="en-US" sz="1600" dirty="0"/>
              <a:t>Efficient scale-out</a:t>
            </a:r>
          </a:p>
          <a:p>
            <a:pPr marL="357188" lvl="1" indent="-196850">
              <a:buFont typeface="Arial" panose="020B0604020202020204" pitchFamily="34" charset="0"/>
              <a:buChar char="•"/>
            </a:pPr>
            <a:r>
              <a:rPr lang="en-US" sz="1400" dirty="0"/>
              <a:t>Leveraging Spark for distributed training &amp; inference</a:t>
            </a:r>
            <a:endParaRPr lang="en-US" sz="1600" dirty="0"/>
          </a:p>
        </p:txBody>
      </p:sp>
      <p:sp>
        <p:nvSpPr>
          <p:cNvPr id="23" name="Rectangle 22"/>
          <p:cNvSpPr/>
          <p:nvPr/>
        </p:nvSpPr>
        <p:spPr>
          <a:xfrm>
            <a:off x="8533874" y="2632550"/>
            <a:ext cx="549092" cy="471830"/>
          </a:xfrm>
          <a:prstGeom prst="rect">
            <a:avLst/>
          </a:prstGeom>
          <a:solidFill>
            <a:srgbClr val="B7D108">
              <a:lumMod val="60000"/>
              <a:lumOff val="40000"/>
            </a:srgbClr>
          </a:solidFill>
          <a:ln w="9525" cap="flat" cmpd="sng" algn="ctr">
            <a:noFill/>
            <a:prstDash val="solid"/>
          </a:ln>
          <a:effectLst/>
        </p:spPr>
        <p:txBody>
          <a:bodyPr lIns="0" r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white"/>
              </a:solidFill>
              <a:effectLst/>
              <a:uLnTx/>
              <a:uFillTx/>
              <a:latin typeface="Intel Clear"/>
              <a:ea typeface="+mn-ea"/>
              <a:cs typeface="+mn-cs"/>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574458" y="2747499"/>
            <a:ext cx="500952" cy="230438"/>
          </a:xfrm>
          <a:prstGeom prst="rect">
            <a:avLst/>
          </a:prstGeom>
        </p:spPr>
      </p:pic>
    </p:spTree>
    <p:extLst>
      <p:ext uri="{BB962C8B-B14F-4D97-AF65-F5344CB8AC3E}">
        <p14:creationId xmlns:p14="http://schemas.microsoft.com/office/powerpoint/2010/main" val="1581799375"/>
      </p:ext>
    </p:extLst>
  </p:cSld>
  <p:clrMapOvr>
    <a:masterClrMapping/>
  </p:clrMapOvr>
  <p:transition>
    <p:fade/>
  </p:transition>
</p:sld>
</file>

<file path=ppt/theme/theme1.xml><?xml version="1.0" encoding="utf-8"?>
<a:theme xmlns:a="http://schemas.openxmlformats.org/drawingml/2006/main" name="1_2015 Experience Inside">
  <a:themeElements>
    <a:clrScheme name="2015 Intel">
      <a:dk1>
        <a:sysClr val="windowText" lastClr="000000"/>
      </a:dk1>
      <a:lt1>
        <a:sysClr val="window" lastClr="FFFFFF"/>
      </a:lt1>
      <a:dk2>
        <a:srgbClr val="003C71"/>
      </a:dk2>
      <a:lt2>
        <a:srgbClr val="B1BABF"/>
      </a:lt2>
      <a:accent1>
        <a:srgbClr val="B7D108"/>
      </a:accent1>
      <a:accent2>
        <a:srgbClr val="0071C5"/>
      </a:accent2>
      <a:accent3>
        <a:srgbClr val="009CDA"/>
      </a:accent3>
      <a:accent4>
        <a:srgbClr val="F8D44C"/>
      </a:accent4>
      <a:accent5>
        <a:srgbClr val="FFA400"/>
      </a:accent5>
      <a:accent6>
        <a:srgbClr val="FF4E00"/>
      </a:accent6>
      <a:hlink>
        <a:srgbClr val="C3D600"/>
      </a:hlink>
      <a:folHlink>
        <a:srgbClr val="0071C5"/>
      </a:folHlink>
    </a:clrScheme>
    <a:fontScheme name="intel2015">
      <a:majorFont>
        <a:latin typeface="Intel Clear Pro"/>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372" tIns="45688" rIns="91372" bIns="45688" numCol="1" rtlCol="0" anchor="t" anchorCtr="1" compatLnSpc="1">
        <a:prstTxWarp prst="textNoShape">
          <a:avLst/>
        </a:prstTxWarp>
        <a:no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sz="2400" b="0" i="0" u="none" strike="noStrike" cap="none" normalizeH="0" baseline="0" dirty="0" smtClean="0">
            <a:ln>
              <a:noFill/>
            </a:ln>
            <a:solidFill>
              <a:srgbClr val="FFFFFF"/>
            </a:solidFill>
            <a:cs typeface="Arial" charset="0"/>
          </a:defRPr>
        </a:defPPr>
      </a:lstStyle>
    </a:spDef>
    <a:lnDef>
      <a:spPr bwMode="auto">
        <a:noFill/>
        <a:ln w="1905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3200" dirty="0"/>
        </a:defPPr>
      </a:lstStyle>
    </a:tx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5 Experience Inside" id="{72A09F0B-D386-48D4-85AC-073B75F14D4F}" vid="{472F89BA-B062-40E5-ACE0-34104ACF8C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C091CED759E9458BC0918831A915AC" ma:contentTypeVersion="0" ma:contentTypeDescription="Create a new document." ma:contentTypeScope="" ma:versionID="1683b69c362664d02251e1365578e80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3D3642-EF85-41DC-967B-BED71FB9BE10}">
  <ds:schemaRefs>
    <ds:schemaRef ds:uri="http://schemas.microsoft.com/sharepoint/v3/contenttype/forms"/>
  </ds:schemaRefs>
</ds:datastoreItem>
</file>

<file path=customXml/itemProps2.xml><?xml version="1.0" encoding="utf-8"?>
<ds:datastoreItem xmlns:ds="http://schemas.openxmlformats.org/officeDocument/2006/customXml" ds:itemID="{BD76568E-4C51-45C3-98EB-02246FDB3B87}">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460ACD6-A1D7-417C-BC23-3B7252FBB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90967</TotalTime>
  <Words>2510</Words>
  <Application>Microsoft Macintosh PowerPoint</Application>
  <PresentationFormat>On-screen Show (16:9)</PresentationFormat>
  <Paragraphs>330</Paragraphs>
  <Slides>29</Slides>
  <Notes>26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29</vt:i4>
      </vt:variant>
    </vt:vector>
  </HeadingPairs>
  <TitlesOfParts>
    <vt:vector size="46" baseType="lpstr">
      <vt:lpstr>Neo Sans Intel</vt:lpstr>
      <vt:lpstr>Neo Sans Intel Medium</vt:lpstr>
      <vt:lpstr>宋体</vt:lpstr>
      <vt:lpstr>ヒラギノ角ゴ ProN W3</vt:lpstr>
      <vt:lpstr>Arial</vt:lpstr>
      <vt:lpstr>Calibri</vt:lpstr>
      <vt:lpstr>Courier New</vt:lpstr>
      <vt:lpstr>Gill Sans</vt:lpstr>
      <vt:lpstr>Impact</vt:lpstr>
      <vt:lpstr>Intel Clear</vt:lpstr>
      <vt:lpstr>Intel Clear Hans</vt:lpstr>
      <vt:lpstr>Intel Clear Light</vt:lpstr>
      <vt:lpstr>Intel Clear Pro</vt:lpstr>
      <vt:lpstr>Times New Roman</vt:lpstr>
      <vt:lpstr>Verdana</vt:lpstr>
      <vt:lpstr>Wingdings</vt:lpstr>
      <vt:lpstr>1_2015 Experience Inside</vt:lpstr>
      <vt:lpstr>LSTM-based time series anomaly detection using Analytics Zoo for Spark and BigDL</vt:lpstr>
      <vt:lpstr>PowerPoint Presentation</vt:lpstr>
      <vt:lpstr>PowerPoint Presentation</vt:lpstr>
      <vt:lpstr>PowerPoint Presentation</vt:lpstr>
      <vt:lpstr>AI 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and Deploying with BigDL/Analytics Zoo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Rate today ’s session</vt:lpstr>
    </vt:vector>
  </TitlesOfParts>
  <Company>Intel Corporation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BigDL: Distributed Deep Leaning on Apache Spark using BigDL</dc:title>
  <dc:creator>jason.dai@intel.com</dc:creator>
  <cp:keywords/>
  <cp:lastModifiedBy>Song, Guoqiong</cp:lastModifiedBy>
  <cp:revision>3339</cp:revision>
  <dcterms:created xsi:type="dcterms:W3CDTF">2015-01-26T18:53:52Z</dcterms:created>
  <dcterms:modified xsi:type="dcterms:W3CDTF">2019-05-01T13:03:26Z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0x01010023C091CED759E9458BC0918831A915AC</vt:lpwstr>
  </property>
  <property fmtid="{D5CDD505-2E9C-101B-9397-08002B2CF9AE}" pid="3" name="TitusGUID">
    <vt:lpwstr>3997ecf1-fd92-4429-9666-1d94437abbef</vt:lpwstr>
  </property>
  <property fmtid="{D5CDD505-2E9C-101B-9397-08002B2CF9AE}" pid="4" name="IntelDataClassification">
    <vt:lpwstr>NA</vt:lpwstr>
  </property>
  <property fmtid="{D5CDD505-2E9C-101B-9397-08002B2CF9AE}" pid="5" name="CTP_BU">
    <vt:lpwstr>SSG ENABLING GROUP</vt:lpwstr>
  </property>
  <property fmtid="{D5CDD505-2E9C-101B-9397-08002B2CF9AE}" pid="6" name="CTP_TimeStamp">
    <vt:lpwstr>2017-01-31 19:06:11Z</vt:lpwstr>
  </property>
  <property fmtid="{D5CDD505-2E9C-101B-9397-08002B2CF9AE}" pid="7" name="CTPClassification">
    <vt:lpwstr>CTP_IC</vt:lpwstr>
  </property>
</Properties>
</file>